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161A-6E7E-4C45-8029-543DEFA834C8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DE5B-7814-479D-A77D-1CE66232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61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161A-6E7E-4C45-8029-543DEFA834C8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DE5B-7814-479D-A77D-1CE66232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2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161A-6E7E-4C45-8029-543DEFA834C8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DE5B-7814-479D-A77D-1CE662329C2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8252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161A-6E7E-4C45-8029-543DEFA834C8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DE5B-7814-479D-A77D-1CE66232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13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161A-6E7E-4C45-8029-543DEFA834C8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DE5B-7814-479D-A77D-1CE662329C2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2782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161A-6E7E-4C45-8029-543DEFA834C8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DE5B-7814-479D-A77D-1CE66232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50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161A-6E7E-4C45-8029-543DEFA834C8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DE5B-7814-479D-A77D-1CE66232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2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161A-6E7E-4C45-8029-543DEFA834C8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DE5B-7814-479D-A77D-1CE66232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89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161A-6E7E-4C45-8029-543DEFA834C8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DE5B-7814-479D-A77D-1CE66232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2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161A-6E7E-4C45-8029-543DEFA834C8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DE5B-7814-479D-A77D-1CE66232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2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161A-6E7E-4C45-8029-543DEFA834C8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DE5B-7814-479D-A77D-1CE66232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46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161A-6E7E-4C45-8029-543DEFA834C8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DE5B-7814-479D-A77D-1CE66232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72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161A-6E7E-4C45-8029-543DEFA834C8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DE5B-7814-479D-A77D-1CE66232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2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161A-6E7E-4C45-8029-543DEFA834C8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DE5B-7814-479D-A77D-1CE66232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3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161A-6E7E-4C45-8029-543DEFA834C8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DE5B-7814-479D-A77D-1CE66232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6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DE5B-7814-479D-A77D-1CE662329C2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161A-6E7E-4C45-8029-543DEFA834C8}" type="datetimeFigureOut">
              <a:rPr lang="en-US" smtClean="0"/>
              <a:t>6/27/2019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2161A-6E7E-4C45-8029-543DEFA834C8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1C0DE5B-7814-479D-A77D-1CE66232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3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</a:t>
            </a:r>
            <a:r>
              <a:rPr lang="en-US" smtClean="0"/>
              <a:t>an Abstract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Thursday, May 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46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Historiography </a:t>
            </a:r>
            <a:br>
              <a:rPr lang="en-US" dirty="0" smtClean="0"/>
            </a:br>
            <a:r>
              <a:rPr lang="en-US" sz="2800" dirty="0" err="1" smtClean="0"/>
              <a:t>Jawaun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Present the basic idea you want to convey through your paper</a:t>
            </a:r>
          </a:p>
          <a:p>
            <a:r>
              <a:rPr lang="en-US" sz="2000" dirty="0" smtClean="0"/>
              <a:t>Identify the problem/gap in literature</a:t>
            </a:r>
          </a:p>
          <a:p>
            <a:r>
              <a:rPr lang="en-US" sz="2000" dirty="0" smtClean="0"/>
              <a:t>Identify how your project will fill in the gap</a:t>
            </a:r>
          </a:p>
          <a:p>
            <a:r>
              <a:rPr lang="en-US" sz="2000" dirty="0" smtClean="0"/>
              <a:t>Material </a:t>
            </a:r>
            <a:r>
              <a:rPr lang="en-US" sz="2000" dirty="0"/>
              <a:t>used </a:t>
            </a:r>
            <a:r>
              <a:rPr lang="en-US" sz="2000" dirty="0" smtClean="0"/>
              <a:t>in project</a:t>
            </a:r>
          </a:p>
          <a:p>
            <a:r>
              <a:rPr lang="en-US" sz="2000" dirty="0" smtClean="0"/>
              <a:t>Approaches to make connections within material</a:t>
            </a:r>
          </a:p>
          <a:p>
            <a:r>
              <a:rPr lang="en-US" sz="2000" dirty="0" smtClean="0"/>
              <a:t>Conclusions drawn from material</a:t>
            </a:r>
          </a:p>
          <a:p>
            <a:r>
              <a:rPr lang="en-US" sz="2000" dirty="0" smtClean="0"/>
              <a:t>Implications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2375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6045"/>
            <a:ext cx="8596668" cy="4445318"/>
          </a:xfrm>
        </p:spPr>
        <p:txBody>
          <a:bodyPr/>
          <a:lstStyle/>
          <a:p>
            <a:r>
              <a:rPr lang="en-US" sz="2000" dirty="0" smtClean="0"/>
              <a:t>Definition</a:t>
            </a:r>
          </a:p>
          <a:p>
            <a:pPr lvl="1"/>
            <a:r>
              <a:rPr lang="en-US" sz="1800" dirty="0" smtClean="0"/>
              <a:t>Brief, comprehensive summary of the contents of the article</a:t>
            </a:r>
          </a:p>
          <a:p>
            <a:pPr lvl="1"/>
            <a:r>
              <a:rPr lang="en-US" sz="1800" dirty="0" smtClean="0"/>
              <a:t>Allows readers to survey the contents of an article quickly 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000" dirty="0" smtClean="0"/>
              <a:t>Importance</a:t>
            </a:r>
          </a:p>
          <a:p>
            <a:pPr lvl="1"/>
            <a:r>
              <a:rPr lang="en-US" sz="1800" dirty="0" smtClean="0"/>
              <a:t>First contact of article in literature search</a:t>
            </a:r>
          </a:p>
          <a:p>
            <a:pPr lvl="1"/>
            <a:r>
              <a:rPr lang="en-US" sz="1800" dirty="0" smtClean="0"/>
              <a:t>Readers frequently decide based on the abstract to read the remainder of the article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150-200 words</a:t>
            </a:r>
            <a:endParaRPr lang="en-US" sz="2000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067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good abstract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Accurate</a:t>
            </a:r>
          </a:p>
          <a:p>
            <a:r>
              <a:rPr lang="en-US" sz="2400" dirty="0" err="1" smtClean="0"/>
              <a:t>Nonevaluative</a:t>
            </a:r>
            <a:endParaRPr lang="en-US" sz="2400" dirty="0" smtClean="0"/>
          </a:p>
          <a:p>
            <a:r>
              <a:rPr lang="en-US" sz="2400" dirty="0" smtClean="0"/>
              <a:t>Coherent and readable</a:t>
            </a:r>
          </a:p>
          <a:p>
            <a:r>
              <a:rPr lang="en-US" sz="2400" dirty="0" smtClean="0"/>
              <a:t>Concise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661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Correctly reflect the purpose and content of the article</a:t>
            </a:r>
          </a:p>
          <a:p>
            <a:r>
              <a:rPr lang="en-US" sz="2000" dirty="0"/>
              <a:t>Do not include extraneous information that is not in the body of article</a:t>
            </a:r>
          </a:p>
          <a:p>
            <a:r>
              <a:rPr lang="en-US" sz="2000" dirty="0"/>
              <a:t>If the study extends or replicates previous research, mention in </a:t>
            </a:r>
            <a:r>
              <a:rPr lang="en-US" sz="2000" dirty="0" smtClean="0"/>
              <a:t>abstract</a:t>
            </a:r>
          </a:p>
          <a:p>
            <a:r>
              <a:rPr lang="en-US" sz="2000" dirty="0" smtClean="0"/>
              <a:t>Tip: compare abstract to an outline of the article’s headings to verify accuracy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96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Nonevaluative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Report rather than evaluate</a:t>
            </a:r>
          </a:p>
          <a:p>
            <a:r>
              <a:rPr lang="en-US" sz="2400" dirty="0" smtClean="0"/>
              <a:t>Do not add to or comment on what is in the body of the manuscript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577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Coherent and readable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Write in clear and concise language</a:t>
            </a:r>
          </a:p>
          <a:p>
            <a:r>
              <a:rPr lang="en-US" sz="2400" dirty="0" smtClean="0"/>
              <a:t>Verb tense</a:t>
            </a:r>
          </a:p>
          <a:p>
            <a:pPr lvl="1"/>
            <a:r>
              <a:rPr lang="en-US" sz="2000" dirty="0" smtClean="0"/>
              <a:t>Present – talk about general facts, the paper itself or an analysis of findings</a:t>
            </a:r>
          </a:p>
          <a:p>
            <a:pPr lvl="1"/>
            <a:r>
              <a:rPr lang="en-US" sz="2000" dirty="0" smtClean="0"/>
              <a:t>Past – to talk about actual results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1620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Make each sentence maximally informative – but also brief</a:t>
            </a:r>
          </a:p>
          <a:p>
            <a:r>
              <a:rPr lang="en-US" sz="2400" dirty="0" smtClean="0"/>
              <a:t>Highlight most important parts</a:t>
            </a:r>
          </a:p>
          <a:p>
            <a:r>
              <a:rPr lang="en-US" sz="2400" dirty="0" smtClean="0"/>
              <a:t>Do not repeat the title</a:t>
            </a:r>
          </a:p>
          <a:p>
            <a:r>
              <a:rPr lang="en-US" sz="2400" dirty="0" smtClean="0"/>
              <a:t>Use specific keywords relevant to your project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7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Study</a:t>
            </a:r>
            <a:br>
              <a:rPr lang="en-US" dirty="0" smtClean="0"/>
            </a:br>
            <a:r>
              <a:rPr lang="en-US" sz="2800" dirty="0" smtClean="0"/>
              <a:t>STEM group, Luis, </a:t>
            </a:r>
            <a:r>
              <a:rPr lang="en-US" sz="2800" dirty="0" err="1" smtClean="0"/>
              <a:t>Shalane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Problem under investigation</a:t>
            </a:r>
          </a:p>
          <a:p>
            <a:r>
              <a:rPr lang="en-US" sz="2400" dirty="0" smtClean="0"/>
              <a:t>Participants (demographics) or animals (genus &amp; species)*</a:t>
            </a:r>
          </a:p>
          <a:p>
            <a:r>
              <a:rPr lang="en-US" sz="2400" dirty="0" smtClean="0"/>
              <a:t>Essential features of study method</a:t>
            </a:r>
          </a:p>
          <a:p>
            <a:r>
              <a:rPr lang="en-US" sz="2400" dirty="0" smtClean="0"/>
              <a:t>Basic findings – effect sizes and confidence intervals, statistical significance</a:t>
            </a:r>
          </a:p>
          <a:p>
            <a:r>
              <a:rPr lang="en-US" sz="2400" dirty="0" smtClean="0"/>
              <a:t>Conclusions and implications or applications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77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Rapid Review/Meta-Analysis</a:t>
            </a:r>
            <a:br>
              <a:rPr lang="en-US" dirty="0" smtClean="0"/>
            </a:br>
            <a:r>
              <a:rPr lang="en-US" sz="2800" dirty="0" err="1" smtClean="0"/>
              <a:t>Destanee</a:t>
            </a:r>
            <a:r>
              <a:rPr lang="en-US" sz="2800" dirty="0" smtClean="0"/>
              <a:t> &amp; Josh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problem or relation(s) under investigation</a:t>
            </a:r>
          </a:p>
          <a:p>
            <a:r>
              <a:rPr lang="en-US" sz="2400" dirty="0" smtClean="0"/>
              <a:t>Study eligibility criteria (inclusion criteria)</a:t>
            </a:r>
          </a:p>
          <a:p>
            <a:r>
              <a:rPr lang="en-US" sz="2400" dirty="0" smtClean="0"/>
              <a:t>Main results/themes</a:t>
            </a:r>
          </a:p>
          <a:p>
            <a:r>
              <a:rPr lang="en-US" sz="2400" dirty="0" smtClean="0"/>
              <a:t>Conclusions and limitations</a:t>
            </a:r>
          </a:p>
          <a:p>
            <a:r>
              <a:rPr lang="en-US" sz="2400" dirty="0" smtClean="0"/>
              <a:t>Implications for theory, policy, and/or practice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18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</TotalTime>
  <Words>299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Writing an Abstract</vt:lpstr>
      <vt:lpstr>Overview</vt:lpstr>
      <vt:lpstr>A good abstract is…</vt:lpstr>
      <vt:lpstr>Accurate</vt:lpstr>
      <vt:lpstr>Nonevaluative</vt:lpstr>
      <vt:lpstr>Coherent and readable</vt:lpstr>
      <vt:lpstr>Concise</vt:lpstr>
      <vt:lpstr>Empirical Study STEM group, Luis, Shalane</vt:lpstr>
      <vt:lpstr>Rapid Review/Meta-Analysis Destanee &amp; Josh</vt:lpstr>
      <vt:lpstr>Historiography  Jawaun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an Abstract</dc:title>
  <dc:creator>Special Services Desk</dc:creator>
  <cp:lastModifiedBy>Jorden Thomas</cp:lastModifiedBy>
  <cp:revision>18</cp:revision>
  <dcterms:created xsi:type="dcterms:W3CDTF">2019-04-19T14:57:46Z</dcterms:created>
  <dcterms:modified xsi:type="dcterms:W3CDTF">2019-06-27T16:59:44Z</dcterms:modified>
</cp:coreProperties>
</file>