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9"/>
  </p:notesMasterIdLst>
  <p:sldIdLst>
    <p:sldId id="260" r:id="rId2"/>
    <p:sldId id="297" r:id="rId3"/>
    <p:sldId id="307" r:id="rId4"/>
    <p:sldId id="306" r:id="rId5"/>
    <p:sldId id="263" r:id="rId6"/>
    <p:sldId id="303" r:id="rId7"/>
    <p:sldId id="308" r:id="rId8"/>
    <p:sldId id="310" r:id="rId9"/>
    <p:sldId id="301" r:id="rId10"/>
    <p:sldId id="277" r:id="rId11"/>
    <p:sldId id="274" r:id="rId12"/>
    <p:sldId id="275" r:id="rId13"/>
    <p:sldId id="287" r:id="rId14"/>
    <p:sldId id="279" r:id="rId15"/>
    <p:sldId id="311" r:id="rId16"/>
    <p:sldId id="284" r:id="rId17"/>
    <p:sldId id="31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DDE5EA-DC61-4D36-9D59-2AFD0FC27726}" type="datetimeFigureOut">
              <a:rPr lang="en-US" smtClean="0"/>
              <a:t>6/28/2019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B442BB-646A-4B59-83CF-EA225030607D}" type="slidenum">
              <a:rPr lang="en-US" smtClean="0"/>
              <a:t>‹#›</a:t>
            </a:fld>
            <a:endParaRPr lang="en-US"/>
          </a:p>
        </p:txBody>
      </p:sp>
    </p:spTree>
    <p:extLst>
      <p:ext uri="{BB962C8B-B14F-4D97-AF65-F5344CB8AC3E}">
        <p14:creationId xmlns:p14="http://schemas.microsoft.com/office/powerpoint/2010/main" val="2017151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Observation and theories. Inductive = Gather Data- Look for Patterns- Develop</a:t>
            </a:r>
          </a:p>
        </p:txBody>
      </p:sp>
      <p:sp>
        <p:nvSpPr>
          <p:cNvPr id="4" name="Slide Number Placeholder 3"/>
          <p:cNvSpPr>
            <a:spLocks noGrp="1"/>
          </p:cNvSpPr>
          <p:nvPr>
            <p:ph type="sldNum" sz="quarter" idx="5"/>
          </p:nvPr>
        </p:nvSpPr>
        <p:spPr/>
        <p:txBody>
          <a:bodyPr/>
          <a:lstStyle/>
          <a:p>
            <a:fld id="{D6B442BB-646A-4B59-83CF-EA225030607D}" type="slidenum">
              <a:rPr lang="en-US" smtClean="0"/>
              <a:t>4</a:t>
            </a:fld>
            <a:endParaRPr lang="en-US"/>
          </a:p>
        </p:txBody>
      </p:sp>
    </p:spTree>
    <p:extLst>
      <p:ext uri="{BB962C8B-B14F-4D97-AF65-F5344CB8AC3E}">
        <p14:creationId xmlns:p14="http://schemas.microsoft.com/office/powerpoint/2010/main" val="387195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B442BB-646A-4B59-83CF-EA225030607D}" type="slidenum">
              <a:rPr lang="en-US" smtClean="0"/>
              <a:t>8</a:t>
            </a:fld>
            <a:endParaRPr lang="en-US"/>
          </a:p>
        </p:txBody>
      </p:sp>
    </p:spTree>
    <p:extLst>
      <p:ext uri="{BB962C8B-B14F-4D97-AF65-F5344CB8AC3E}">
        <p14:creationId xmlns:p14="http://schemas.microsoft.com/office/powerpoint/2010/main" val="2461208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survey-short description as to what it is measuring measuring, scale, what would high scores mean</a:t>
            </a:r>
          </a:p>
        </p:txBody>
      </p:sp>
      <p:sp>
        <p:nvSpPr>
          <p:cNvPr id="4" name="Slide Number Placeholder 3"/>
          <p:cNvSpPr>
            <a:spLocks noGrp="1"/>
          </p:cNvSpPr>
          <p:nvPr>
            <p:ph type="sldNum" sz="quarter" idx="10"/>
          </p:nvPr>
        </p:nvSpPr>
        <p:spPr/>
        <p:txBody>
          <a:bodyPr/>
          <a:lstStyle/>
          <a:p>
            <a:fld id="{D6B442BB-646A-4B59-83CF-EA225030607D}" type="slidenum">
              <a:rPr lang="en-US" smtClean="0"/>
              <a:t>10</a:t>
            </a:fld>
            <a:endParaRPr lang="en-US"/>
          </a:p>
        </p:txBody>
      </p:sp>
    </p:spTree>
    <p:extLst>
      <p:ext uri="{BB962C8B-B14F-4D97-AF65-F5344CB8AC3E}">
        <p14:creationId xmlns:p14="http://schemas.microsoft.com/office/powerpoint/2010/main" val="296407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13CE6-AEA8-4B88-B640-E60FBCA134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E3EB90-FFF0-4F00-952A-C1DA2096E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70F34A-624B-46E0-81F7-513B28B73C3C}"/>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5" name="Footer Placeholder 4">
            <a:extLst>
              <a:ext uri="{FF2B5EF4-FFF2-40B4-BE49-F238E27FC236}">
                <a16:creationId xmlns:a16="http://schemas.microsoft.com/office/drawing/2014/main" id="{DF94E7E1-4C5B-41BD-9473-0B970D396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6AD83-BB2D-44BF-A59E-A212E72E8C4E}"/>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2321688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CCD17-6089-4268-B52E-2CC0EDC924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8E07AE-2FEA-4D85-BEEB-80B9A86A4A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D392D-ED94-4A43-82E9-D364EEA603B0}"/>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5" name="Footer Placeholder 4">
            <a:extLst>
              <a:ext uri="{FF2B5EF4-FFF2-40B4-BE49-F238E27FC236}">
                <a16:creationId xmlns:a16="http://schemas.microsoft.com/office/drawing/2014/main" id="{8FCD4526-E5A6-4798-891E-CE1700D6B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36922-00F3-47DC-816A-966B07AFC6C9}"/>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211131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455685-095C-4397-8147-2B147C344E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F8F747-1979-43C2-9103-407A16443E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F3C31-02E1-4E15-9FEC-7F11BF56367C}"/>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5" name="Footer Placeholder 4">
            <a:extLst>
              <a:ext uri="{FF2B5EF4-FFF2-40B4-BE49-F238E27FC236}">
                <a16:creationId xmlns:a16="http://schemas.microsoft.com/office/drawing/2014/main" id="{D6D8705C-7042-4DEF-8BAE-DBE988735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87F9D8-8A9C-4144-9952-48D677637A2B}"/>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3604922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E8168-6480-471F-A7E6-49EB825923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5BE3C9-9C06-4B32-96C1-9FEA91C406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25688-292A-428B-84A8-7882DEB0C63A}"/>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5" name="Footer Placeholder 4">
            <a:extLst>
              <a:ext uri="{FF2B5EF4-FFF2-40B4-BE49-F238E27FC236}">
                <a16:creationId xmlns:a16="http://schemas.microsoft.com/office/drawing/2014/main" id="{68C20C10-21BD-498D-91D4-31635DDB7E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4DFBF-F4FE-4865-936F-0152A1351FD4}"/>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283626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C87A4-268B-4269-A98D-8BD0F4A612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BD9163-A0FC-45D7-8717-38F0F46664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9D8F1A-702E-401E-840C-2F6C0A23E48D}"/>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5" name="Footer Placeholder 4">
            <a:extLst>
              <a:ext uri="{FF2B5EF4-FFF2-40B4-BE49-F238E27FC236}">
                <a16:creationId xmlns:a16="http://schemas.microsoft.com/office/drawing/2014/main" id="{2E0D19DE-F351-41FF-BA14-FA496402C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ED722-E9B3-46F0-A685-C700C63992CB}"/>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311564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D596A-7A94-4B27-86A1-FA90352029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1AB15F-B957-414E-9A3C-DF9CAD5B5A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40EA1C-6D27-45EE-9286-D5325BBB5E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D41405-8868-40C8-A3B3-E9CFBC39532D}"/>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6" name="Footer Placeholder 5">
            <a:extLst>
              <a:ext uri="{FF2B5EF4-FFF2-40B4-BE49-F238E27FC236}">
                <a16:creationId xmlns:a16="http://schemas.microsoft.com/office/drawing/2014/main" id="{B5A6DF38-3EC8-4CE0-9999-0007E070DB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445B75-C9B8-4C9F-BF5F-CFACF047117A}"/>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321714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149E6-5573-4E71-875C-8F50F85BC0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FF0CF7-486B-4612-B5A1-44759347F4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FB968B-B3A2-4097-A256-66870CE355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E9EE4-7B08-4ADB-B8B1-3C75468CF6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89D9165-B03E-409A-9297-B2F7EEC4A3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9A2244-88E8-442F-9738-6F8E1BB2605E}"/>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8" name="Footer Placeholder 7">
            <a:extLst>
              <a:ext uri="{FF2B5EF4-FFF2-40B4-BE49-F238E27FC236}">
                <a16:creationId xmlns:a16="http://schemas.microsoft.com/office/drawing/2014/main" id="{A9C29317-2D3A-419C-9570-F391CF6B1C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1B4667-3FD7-49A9-B9ED-CFB57DCD494B}"/>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145726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691A4-0D57-4BCD-8C1A-76AFBF4F70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B0F693-146C-40A3-8FD2-592536F6FBEC}"/>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4" name="Footer Placeholder 3">
            <a:extLst>
              <a:ext uri="{FF2B5EF4-FFF2-40B4-BE49-F238E27FC236}">
                <a16:creationId xmlns:a16="http://schemas.microsoft.com/office/drawing/2014/main" id="{469FDD7D-2665-48B0-AF8F-B546D2E0EF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EDC7AC-6ED8-41E8-8FD1-8A0B18184C65}"/>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1273505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229E3A-8BA4-4973-848E-1C5719A234B5}"/>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3" name="Footer Placeholder 2">
            <a:extLst>
              <a:ext uri="{FF2B5EF4-FFF2-40B4-BE49-F238E27FC236}">
                <a16:creationId xmlns:a16="http://schemas.microsoft.com/office/drawing/2014/main" id="{2A2815C4-A2B3-4B6D-BF59-AA76B150CE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53AAA8-E01C-411C-802F-9810A68C60E9}"/>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218695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9E353-492D-4566-A540-709AD63787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39ED50-98F2-4810-B0B3-822D12B5C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A51553-7A84-4433-93DF-B1EDB737F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2B0784-8C9B-445F-B3DE-24267834F01B}"/>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6" name="Footer Placeholder 5">
            <a:extLst>
              <a:ext uri="{FF2B5EF4-FFF2-40B4-BE49-F238E27FC236}">
                <a16:creationId xmlns:a16="http://schemas.microsoft.com/office/drawing/2014/main" id="{6BA281DD-63B8-4A15-B31D-1C37E2F123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5411B9-A61C-4805-A834-D15A234C7894}"/>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2047150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37855-2920-4DFE-A671-68180B2082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906D9B-6A16-4827-BD49-95D92EAC79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EA0028-781A-475D-8FBB-FF46DADB8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F56E22-B319-4A61-8ADA-5D174C3B81C4}"/>
              </a:ext>
            </a:extLst>
          </p:cNvPr>
          <p:cNvSpPr>
            <a:spLocks noGrp="1"/>
          </p:cNvSpPr>
          <p:nvPr>
            <p:ph type="dt" sz="half" idx="10"/>
          </p:nvPr>
        </p:nvSpPr>
        <p:spPr/>
        <p:txBody>
          <a:bodyPr/>
          <a:lstStyle/>
          <a:p>
            <a:fld id="{1DE24157-F073-477C-9241-BFF1EEC981FD}" type="datetimeFigureOut">
              <a:rPr lang="en-US" smtClean="0"/>
              <a:t>6/28/2019</a:t>
            </a:fld>
            <a:endParaRPr lang="en-US"/>
          </a:p>
        </p:txBody>
      </p:sp>
      <p:sp>
        <p:nvSpPr>
          <p:cNvPr id="6" name="Footer Placeholder 5">
            <a:extLst>
              <a:ext uri="{FF2B5EF4-FFF2-40B4-BE49-F238E27FC236}">
                <a16:creationId xmlns:a16="http://schemas.microsoft.com/office/drawing/2014/main" id="{E0D9EAE8-23CB-40D9-9BC6-5EB6F54E72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F8D365-E397-4F20-9587-988DDC232D69}"/>
              </a:ext>
            </a:extLst>
          </p:cNvPr>
          <p:cNvSpPr>
            <a:spLocks noGrp="1"/>
          </p:cNvSpPr>
          <p:nvPr>
            <p:ph type="sldNum" sz="quarter" idx="12"/>
          </p:nvPr>
        </p:nvSpPr>
        <p:spPr/>
        <p:txBody>
          <a:bodyPr/>
          <a:lstStyle/>
          <a:p>
            <a:fld id="{BCD087F6-716E-433A-B0BB-E13A1083A9E2}" type="slidenum">
              <a:rPr lang="en-US" smtClean="0"/>
              <a:t>‹#›</a:t>
            </a:fld>
            <a:endParaRPr lang="en-US"/>
          </a:p>
        </p:txBody>
      </p:sp>
    </p:spTree>
    <p:extLst>
      <p:ext uri="{BB962C8B-B14F-4D97-AF65-F5344CB8AC3E}">
        <p14:creationId xmlns:p14="http://schemas.microsoft.com/office/powerpoint/2010/main" val="157198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35EF1F-302A-4868-8667-54941CC4F4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EC5D96-FDDD-4538-9B45-5FE5995C8B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006E85-4A10-4795-BED3-E5E3B0842D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24157-F073-477C-9241-BFF1EEC981FD}" type="datetimeFigureOut">
              <a:rPr lang="en-US" smtClean="0"/>
              <a:t>6/28/2019</a:t>
            </a:fld>
            <a:endParaRPr lang="en-US"/>
          </a:p>
        </p:txBody>
      </p:sp>
      <p:sp>
        <p:nvSpPr>
          <p:cNvPr id="5" name="Footer Placeholder 4">
            <a:extLst>
              <a:ext uri="{FF2B5EF4-FFF2-40B4-BE49-F238E27FC236}">
                <a16:creationId xmlns:a16="http://schemas.microsoft.com/office/drawing/2014/main" id="{AF77FD47-F511-44CE-9B18-D9648674C4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C1093D-E361-42D3-B963-2636714664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087F6-716E-433A-B0BB-E13A1083A9E2}" type="slidenum">
              <a:rPr lang="en-US" smtClean="0"/>
              <a:t>‹#›</a:t>
            </a:fld>
            <a:endParaRPr lang="en-US"/>
          </a:p>
        </p:txBody>
      </p:sp>
    </p:spTree>
    <p:extLst>
      <p:ext uri="{BB962C8B-B14F-4D97-AF65-F5344CB8AC3E}">
        <p14:creationId xmlns:p14="http://schemas.microsoft.com/office/powerpoint/2010/main" val="58440922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E25D-0B3D-489A-BE90-D955F674DDBA}"/>
              </a:ext>
            </a:extLst>
          </p:cNvPr>
          <p:cNvSpPr>
            <a:spLocks noGrp="1"/>
          </p:cNvSpPr>
          <p:nvPr>
            <p:ph type="ctrTitle"/>
          </p:nvPr>
        </p:nvSpPr>
        <p:spPr>
          <a:xfrm>
            <a:off x="1461856" y="2019008"/>
            <a:ext cx="9144000" cy="2387600"/>
          </a:xfrm>
        </p:spPr>
        <p:txBody>
          <a:bodyPr/>
          <a:lstStyle/>
          <a:p>
            <a:r>
              <a:rPr lang="en-US" dirty="0"/>
              <a:t>Method and Methodology</a:t>
            </a:r>
          </a:p>
        </p:txBody>
      </p:sp>
    </p:spTree>
    <p:extLst>
      <p:ext uri="{BB962C8B-B14F-4D97-AF65-F5344CB8AC3E}">
        <p14:creationId xmlns:p14="http://schemas.microsoft.com/office/powerpoint/2010/main" val="47731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D6836-B440-49D8-B180-19EBA5D09F57}"/>
              </a:ext>
            </a:extLst>
          </p:cNvPr>
          <p:cNvSpPr>
            <a:spLocks noGrp="1"/>
          </p:cNvSpPr>
          <p:nvPr>
            <p:ph type="title"/>
          </p:nvPr>
        </p:nvSpPr>
        <p:spPr>
          <a:xfrm>
            <a:off x="838200" y="365125"/>
            <a:ext cx="10515600" cy="1325563"/>
          </a:xfrm>
        </p:spPr>
        <p:txBody>
          <a:bodyPr/>
          <a:lstStyle/>
          <a:p>
            <a:pPr algn="ctr"/>
            <a:r>
              <a:rPr lang="en-US"/>
              <a:t>Materials</a:t>
            </a:r>
            <a:endParaRPr lang="en-US" dirty="0"/>
          </a:p>
        </p:txBody>
      </p:sp>
      <p:sp>
        <p:nvSpPr>
          <p:cNvPr id="6" name="Content Placeholder 5">
            <a:extLst>
              <a:ext uri="{FF2B5EF4-FFF2-40B4-BE49-F238E27FC236}">
                <a16:creationId xmlns:a16="http://schemas.microsoft.com/office/drawing/2014/main" id="{28FD1090-B4C5-4B3F-80E9-D68314D73533}"/>
              </a:ext>
            </a:extLst>
          </p:cNvPr>
          <p:cNvSpPr>
            <a:spLocks noGrp="1"/>
          </p:cNvSpPr>
          <p:nvPr>
            <p:ph idx="1"/>
          </p:nvPr>
        </p:nvSpPr>
        <p:spPr/>
        <p:txBody>
          <a:bodyPr>
            <a:normAutofit/>
          </a:bodyPr>
          <a:lstStyle/>
          <a:p>
            <a:r>
              <a:rPr lang="en-US" dirty="0"/>
              <a:t>All materials utilized for the study</a:t>
            </a:r>
          </a:p>
          <a:p>
            <a:pPr lvl="1"/>
            <a:r>
              <a:rPr lang="en-US" dirty="0"/>
              <a:t>Which ones were used?  Why was it chosen? </a:t>
            </a:r>
          </a:p>
          <a:p>
            <a:pPr lvl="1"/>
            <a:r>
              <a:rPr lang="en-US" dirty="0"/>
              <a:t>testing instruments, books, images, database or other materials used in the course of research</a:t>
            </a:r>
          </a:p>
          <a:p>
            <a:r>
              <a:rPr lang="en-US" dirty="0"/>
              <a:t>Measures (Surveys/Interviews/observations) used for the study </a:t>
            </a:r>
          </a:p>
          <a:p>
            <a:pPr lvl="1"/>
            <a:r>
              <a:rPr lang="en-US" dirty="0"/>
              <a:t>must provide details about the measures, scale, interpretation of scores</a:t>
            </a:r>
          </a:p>
          <a:p>
            <a:pPr lvl="1"/>
            <a:r>
              <a:rPr lang="en-US" dirty="0"/>
              <a:t>When using a pre-existing published measure: Include full name of measure followed by abbreviation and citation of original author </a:t>
            </a:r>
          </a:p>
          <a:p>
            <a:pPr lvl="1"/>
            <a:r>
              <a:rPr lang="en-US" dirty="0"/>
              <a:t>Ex: Occupational Stress Indicator (OSI; Cooper, 1997) After that, you can call it the OSI</a:t>
            </a:r>
          </a:p>
          <a:p>
            <a:endParaRPr lang="en-US" dirty="0"/>
          </a:p>
        </p:txBody>
      </p:sp>
    </p:spTree>
    <p:extLst>
      <p:ext uri="{BB962C8B-B14F-4D97-AF65-F5344CB8AC3E}">
        <p14:creationId xmlns:p14="http://schemas.microsoft.com/office/powerpoint/2010/main" val="3830802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7427-E2EB-4755-B6F5-29BE3A099A73}"/>
              </a:ext>
            </a:extLst>
          </p:cNvPr>
          <p:cNvSpPr>
            <a:spLocks noGrp="1"/>
          </p:cNvSpPr>
          <p:nvPr>
            <p:ph type="title"/>
          </p:nvPr>
        </p:nvSpPr>
        <p:spPr/>
        <p:txBody>
          <a:bodyPr/>
          <a:lstStyle/>
          <a:p>
            <a:pPr algn="ctr"/>
            <a:r>
              <a:rPr lang="en-US" dirty="0"/>
              <a:t>Materials	</a:t>
            </a:r>
          </a:p>
        </p:txBody>
      </p:sp>
      <p:sp>
        <p:nvSpPr>
          <p:cNvPr id="3" name="Content Placeholder 2">
            <a:extLst>
              <a:ext uri="{FF2B5EF4-FFF2-40B4-BE49-F238E27FC236}">
                <a16:creationId xmlns:a16="http://schemas.microsoft.com/office/drawing/2014/main" id="{86ABB0DC-2FD7-4099-815A-78A66A60FC8F}"/>
              </a:ext>
            </a:extLst>
          </p:cNvPr>
          <p:cNvSpPr>
            <a:spLocks noGrp="1"/>
          </p:cNvSpPr>
          <p:nvPr>
            <p:ph idx="1"/>
          </p:nvPr>
        </p:nvSpPr>
        <p:spPr/>
        <p:txBody>
          <a:bodyPr>
            <a:normAutofit/>
          </a:bodyPr>
          <a:lstStyle/>
          <a:p>
            <a:r>
              <a:rPr lang="en-US" dirty="0"/>
              <a:t>Drugs, Chemicals	, Samples</a:t>
            </a:r>
          </a:p>
          <a:p>
            <a:pPr lvl="1"/>
            <a:r>
              <a:rPr lang="en-US" dirty="0"/>
              <a:t>Generic name, manufacturer, purity, concentration.</a:t>
            </a:r>
          </a:p>
          <a:p>
            <a:pPr lvl="1"/>
            <a:r>
              <a:rPr lang="en-US" dirty="0" err="1"/>
              <a:t>Eg</a:t>
            </a:r>
            <a:r>
              <a:rPr lang="en-US" dirty="0"/>
              <a:t>. standards, dyes</a:t>
            </a:r>
          </a:p>
          <a:p>
            <a:r>
              <a:rPr lang="en-US" dirty="0"/>
              <a:t>Culture Media, buffers</a:t>
            </a:r>
          </a:p>
          <a:p>
            <a:pPr lvl="1"/>
            <a:r>
              <a:rPr lang="en-US" dirty="0"/>
              <a:t>Components and their concentrations, pH etc.		</a:t>
            </a:r>
          </a:p>
          <a:p>
            <a:pPr lvl="1"/>
            <a:r>
              <a:rPr lang="en-US" dirty="0" err="1"/>
              <a:t>Eg.</a:t>
            </a:r>
            <a:r>
              <a:rPr lang="en-US" dirty="0"/>
              <a:t> Phosphate buffer pH 7 </a:t>
            </a:r>
          </a:p>
          <a:p>
            <a:r>
              <a:rPr lang="en-US" dirty="0"/>
              <a:t>Experimental Materials</a:t>
            </a:r>
          </a:p>
          <a:p>
            <a:pPr lvl="1"/>
            <a:r>
              <a:rPr lang="en-US" dirty="0" err="1"/>
              <a:t>Eg.</a:t>
            </a:r>
            <a:r>
              <a:rPr lang="en-US" dirty="0"/>
              <a:t> Tissue, cell line etc.</a:t>
            </a:r>
          </a:p>
          <a:p>
            <a:pPr lvl="1"/>
            <a:endParaRPr lang="en-US" dirty="0"/>
          </a:p>
        </p:txBody>
      </p:sp>
    </p:spTree>
    <p:extLst>
      <p:ext uri="{BB962C8B-B14F-4D97-AF65-F5344CB8AC3E}">
        <p14:creationId xmlns:p14="http://schemas.microsoft.com/office/powerpoint/2010/main" val="1376416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7427-E2EB-4755-B6F5-29BE3A099A73}"/>
              </a:ext>
            </a:extLst>
          </p:cNvPr>
          <p:cNvSpPr>
            <a:spLocks noGrp="1"/>
          </p:cNvSpPr>
          <p:nvPr>
            <p:ph type="title"/>
          </p:nvPr>
        </p:nvSpPr>
        <p:spPr/>
        <p:txBody>
          <a:bodyPr/>
          <a:lstStyle/>
          <a:p>
            <a:pPr algn="ctr"/>
            <a:r>
              <a:rPr lang="en-US" dirty="0"/>
              <a:t>Materials	</a:t>
            </a:r>
          </a:p>
        </p:txBody>
      </p:sp>
      <p:sp>
        <p:nvSpPr>
          <p:cNvPr id="3" name="Content Placeholder 2">
            <a:extLst>
              <a:ext uri="{FF2B5EF4-FFF2-40B4-BE49-F238E27FC236}">
                <a16:creationId xmlns:a16="http://schemas.microsoft.com/office/drawing/2014/main" id="{86ABB0DC-2FD7-4099-815A-78A66A60FC8F}"/>
              </a:ext>
            </a:extLst>
          </p:cNvPr>
          <p:cNvSpPr>
            <a:spLocks noGrp="1"/>
          </p:cNvSpPr>
          <p:nvPr>
            <p:ph idx="1"/>
          </p:nvPr>
        </p:nvSpPr>
        <p:spPr/>
        <p:txBody>
          <a:bodyPr>
            <a:normAutofit/>
          </a:bodyPr>
          <a:lstStyle/>
          <a:p>
            <a:r>
              <a:rPr lang="en-US" dirty="0"/>
              <a:t>Animals/Plants/Bacteria	</a:t>
            </a:r>
          </a:p>
          <a:p>
            <a:pPr lvl="1"/>
            <a:r>
              <a:rPr lang="en-US" dirty="0"/>
              <a:t>State the species, weight, strain, sex, and age etc.</a:t>
            </a:r>
          </a:p>
          <a:p>
            <a:pPr lvl="1"/>
            <a:r>
              <a:rPr lang="en-US" dirty="0"/>
              <a:t>Handling and care </a:t>
            </a:r>
          </a:p>
          <a:p>
            <a:pPr lvl="1"/>
            <a:r>
              <a:rPr lang="en-US" dirty="0"/>
              <a:t>Details of sedation: agent used, amount, route, administration (single, continuous) etc.</a:t>
            </a:r>
          </a:p>
          <a:p>
            <a:pPr lvl="1"/>
            <a:endParaRPr lang="en-US" dirty="0"/>
          </a:p>
        </p:txBody>
      </p:sp>
    </p:spTree>
    <p:extLst>
      <p:ext uri="{BB962C8B-B14F-4D97-AF65-F5344CB8AC3E}">
        <p14:creationId xmlns:p14="http://schemas.microsoft.com/office/powerpoint/2010/main" val="1035747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DDE1-48DE-4333-88B6-B053A1E9CC4E}"/>
              </a:ext>
            </a:extLst>
          </p:cNvPr>
          <p:cNvSpPr>
            <a:spLocks noGrp="1"/>
          </p:cNvSpPr>
          <p:nvPr>
            <p:ph type="title"/>
          </p:nvPr>
        </p:nvSpPr>
        <p:spPr/>
        <p:txBody>
          <a:bodyPr/>
          <a:lstStyle/>
          <a:p>
            <a:r>
              <a:rPr lang="en-US" dirty="0"/>
              <a:t>Procedures</a:t>
            </a:r>
          </a:p>
        </p:txBody>
      </p:sp>
      <p:sp>
        <p:nvSpPr>
          <p:cNvPr id="3" name="Content Placeholder 2">
            <a:extLst>
              <a:ext uri="{FF2B5EF4-FFF2-40B4-BE49-F238E27FC236}">
                <a16:creationId xmlns:a16="http://schemas.microsoft.com/office/drawing/2014/main" id="{0AC4FB1A-A1B1-40FD-98D9-159D9184DF38}"/>
              </a:ext>
            </a:extLst>
          </p:cNvPr>
          <p:cNvSpPr>
            <a:spLocks noGrp="1"/>
          </p:cNvSpPr>
          <p:nvPr>
            <p:ph idx="1"/>
          </p:nvPr>
        </p:nvSpPr>
        <p:spPr/>
        <p:txBody>
          <a:bodyPr>
            <a:normAutofit/>
          </a:bodyPr>
          <a:lstStyle/>
          <a:p>
            <a:r>
              <a:rPr lang="en-US" dirty="0"/>
              <a:t>Sequences of procedures that make up an experiment (Tell a story)</a:t>
            </a:r>
          </a:p>
          <a:p>
            <a:r>
              <a:rPr lang="en-US" dirty="0"/>
              <a:t>Arrange them in sub headings</a:t>
            </a:r>
          </a:p>
          <a:p>
            <a:pPr marL="0" indent="0">
              <a:buNone/>
            </a:pPr>
            <a:endParaRPr lang="en-US" b="1" dirty="0"/>
          </a:p>
          <a:p>
            <a:endParaRPr lang="en-US" dirty="0"/>
          </a:p>
          <a:p>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2856082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8DDE1-48DE-4333-88B6-B053A1E9CC4E}"/>
              </a:ext>
            </a:extLst>
          </p:cNvPr>
          <p:cNvSpPr>
            <a:spLocks noGrp="1"/>
          </p:cNvSpPr>
          <p:nvPr>
            <p:ph type="title"/>
          </p:nvPr>
        </p:nvSpPr>
        <p:spPr/>
        <p:txBody>
          <a:bodyPr/>
          <a:lstStyle/>
          <a:p>
            <a:r>
              <a:rPr lang="en-US" dirty="0"/>
              <a:t>Experimental design</a:t>
            </a:r>
          </a:p>
        </p:txBody>
      </p:sp>
      <p:sp>
        <p:nvSpPr>
          <p:cNvPr id="3" name="Content Placeholder 2">
            <a:extLst>
              <a:ext uri="{FF2B5EF4-FFF2-40B4-BE49-F238E27FC236}">
                <a16:creationId xmlns:a16="http://schemas.microsoft.com/office/drawing/2014/main" id="{0AC4FB1A-A1B1-40FD-98D9-159D9184DF38}"/>
              </a:ext>
            </a:extLst>
          </p:cNvPr>
          <p:cNvSpPr>
            <a:spLocks noGrp="1"/>
          </p:cNvSpPr>
          <p:nvPr>
            <p:ph idx="1"/>
          </p:nvPr>
        </p:nvSpPr>
        <p:spPr/>
        <p:txBody>
          <a:bodyPr>
            <a:normAutofit/>
          </a:bodyPr>
          <a:lstStyle/>
          <a:p>
            <a:pPr marL="514350" indent="-514350">
              <a:buFont typeface="+mj-lt"/>
              <a:buAutoNum type="arabicPeriod"/>
            </a:pPr>
            <a:r>
              <a:rPr lang="en-US" dirty="0"/>
              <a:t>Independent variables</a:t>
            </a:r>
          </a:p>
          <a:p>
            <a:pPr lvl="1"/>
            <a:r>
              <a:rPr lang="en-US" dirty="0"/>
              <a:t>Variables manipulated (treatments)</a:t>
            </a:r>
          </a:p>
          <a:p>
            <a:pPr marL="514350" indent="-514350">
              <a:buFont typeface="+mj-lt"/>
              <a:buAutoNum type="arabicPeriod"/>
            </a:pPr>
            <a:r>
              <a:rPr lang="en-US" dirty="0"/>
              <a:t>Dependent variables</a:t>
            </a:r>
          </a:p>
          <a:p>
            <a:pPr lvl="1"/>
            <a:r>
              <a:rPr lang="en-US" dirty="0"/>
              <a:t>Variables measured </a:t>
            </a:r>
          </a:p>
          <a:p>
            <a:pPr marL="514350" indent="-514350">
              <a:buFont typeface="+mj-lt"/>
              <a:buAutoNum type="arabicPeriod"/>
            </a:pPr>
            <a:r>
              <a:rPr lang="en-US" dirty="0"/>
              <a:t>Control experiments or procedures</a:t>
            </a:r>
          </a:p>
          <a:p>
            <a:pPr marL="514350" indent="-514350">
              <a:buFont typeface="+mj-lt"/>
              <a:buAutoNum type="arabicPeriod"/>
            </a:pPr>
            <a:r>
              <a:rPr lang="en-US" dirty="0"/>
              <a:t>How many trials/replicates</a:t>
            </a:r>
          </a:p>
          <a:p>
            <a:pPr marL="0" indent="0">
              <a:buNone/>
            </a:pPr>
            <a:r>
              <a:rPr lang="en-US" dirty="0"/>
              <a:t> </a:t>
            </a:r>
          </a:p>
        </p:txBody>
      </p:sp>
    </p:spTree>
    <p:extLst>
      <p:ext uri="{BB962C8B-B14F-4D97-AF65-F5344CB8AC3E}">
        <p14:creationId xmlns:p14="http://schemas.microsoft.com/office/powerpoint/2010/main" val="1890227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Design Example</a:t>
            </a:r>
            <a:endParaRPr lang="en-US" dirty="0"/>
          </a:p>
        </p:txBody>
      </p:sp>
      <p:sp>
        <p:nvSpPr>
          <p:cNvPr id="3" name="Content Placeholder 2"/>
          <p:cNvSpPr>
            <a:spLocks noGrp="1"/>
          </p:cNvSpPr>
          <p:nvPr>
            <p:ph idx="1"/>
          </p:nvPr>
        </p:nvSpPr>
        <p:spPr>
          <a:xfrm>
            <a:off x="838200" y="1825625"/>
            <a:ext cx="9123485" cy="4351338"/>
          </a:xfrm>
        </p:spPr>
        <p:txBody>
          <a:bodyPr/>
          <a:lstStyle/>
          <a:p>
            <a:pPr marL="0" indent="0">
              <a:buNone/>
            </a:pPr>
            <a:r>
              <a:rPr lang="en-US" i="1" dirty="0"/>
              <a:t>Design </a:t>
            </a:r>
            <a:endParaRPr lang="en-US" i="1" dirty="0" smtClean="0"/>
          </a:p>
          <a:p>
            <a:pPr marL="0" indent="0">
              <a:buNone/>
            </a:pPr>
            <a:r>
              <a:rPr lang="en-US" dirty="0"/>
              <a:t>	The data were collected in </a:t>
            </a:r>
            <a:r>
              <a:rPr lang="en-US" dirty="0">
                <a:solidFill>
                  <a:srgbClr val="FF0000"/>
                </a:solidFill>
              </a:rPr>
              <a:t>four experimental conditions for 2 x 2 </a:t>
            </a:r>
            <a:r>
              <a:rPr lang="en-US" dirty="0"/>
              <a:t>mixed-model ANOVA. </a:t>
            </a:r>
            <a:r>
              <a:rPr lang="en-US" dirty="0">
                <a:solidFill>
                  <a:srgbClr val="FF0000"/>
                </a:solidFill>
              </a:rPr>
              <a:t>Gender</a:t>
            </a:r>
            <a:r>
              <a:rPr lang="en-US" dirty="0"/>
              <a:t> (male, female) was the between-subjects factor and </a:t>
            </a:r>
            <a:r>
              <a:rPr lang="en-US" dirty="0">
                <a:solidFill>
                  <a:srgbClr val="FF0000"/>
                </a:solidFill>
              </a:rPr>
              <a:t>Body type </a:t>
            </a:r>
            <a:r>
              <a:rPr lang="en-US" dirty="0"/>
              <a:t>(thin, heavy) was the within-subjects factor. </a:t>
            </a:r>
            <a:r>
              <a:rPr lang="en-US" dirty="0">
                <a:solidFill>
                  <a:srgbClr val="FF0000"/>
                </a:solidFill>
              </a:rPr>
              <a:t>The rejection level for all analyses was set at p = 0.05</a:t>
            </a:r>
            <a:r>
              <a:rPr lang="en-US" dirty="0"/>
              <a:t>.</a:t>
            </a:r>
          </a:p>
          <a:p>
            <a:endParaRPr lang="en-US" dirty="0"/>
          </a:p>
        </p:txBody>
      </p:sp>
      <p:sp>
        <p:nvSpPr>
          <p:cNvPr id="4" name="Rectangle 3">
            <a:extLst>
              <a:ext uri="{FF2B5EF4-FFF2-40B4-BE49-F238E27FC236}">
                <a16:creationId xmlns:a16="http://schemas.microsoft.com/office/drawing/2014/main" id="{396D4500-370A-473D-9B88-34B4CC161A21}"/>
              </a:ext>
            </a:extLst>
          </p:cNvPr>
          <p:cNvSpPr/>
          <p:nvPr/>
        </p:nvSpPr>
        <p:spPr>
          <a:xfrm>
            <a:off x="10218624" y="2484809"/>
            <a:ext cx="1722268" cy="132556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0000"/>
                </a:solidFill>
              </a:rPr>
              <a:t>Describes the experimental design, with factors, levels, and type of factor.</a:t>
            </a:r>
          </a:p>
        </p:txBody>
      </p:sp>
    </p:spTree>
    <p:extLst>
      <p:ext uri="{BB962C8B-B14F-4D97-AF65-F5344CB8AC3E}">
        <p14:creationId xmlns:p14="http://schemas.microsoft.com/office/powerpoint/2010/main" val="3858137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60F99-8F53-4322-8529-43305508125A}"/>
              </a:ext>
            </a:extLst>
          </p:cNvPr>
          <p:cNvSpPr>
            <a:spLocks noGrp="1"/>
          </p:cNvSpPr>
          <p:nvPr>
            <p:ph type="title"/>
          </p:nvPr>
        </p:nvSpPr>
        <p:spPr/>
        <p:txBody>
          <a:bodyPr/>
          <a:lstStyle/>
          <a:p>
            <a:r>
              <a:rPr lang="en-US" dirty="0"/>
              <a:t>Data Analysis</a:t>
            </a:r>
          </a:p>
        </p:txBody>
      </p:sp>
      <p:sp>
        <p:nvSpPr>
          <p:cNvPr id="3" name="Content Placeholder 2">
            <a:extLst>
              <a:ext uri="{FF2B5EF4-FFF2-40B4-BE49-F238E27FC236}">
                <a16:creationId xmlns:a16="http://schemas.microsoft.com/office/drawing/2014/main" id="{FA97C90A-B762-43EC-94D9-1E9418CB5EB4}"/>
              </a:ext>
            </a:extLst>
          </p:cNvPr>
          <p:cNvSpPr>
            <a:spLocks noGrp="1"/>
          </p:cNvSpPr>
          <p:nvPr>
            <p:ph idx="1"/>
          </p:nvPr>
        </p:nvSpPr>
        <p:spPr/>
        <p:txBody>
          <a:bodyPr>
            <a:normAutofit/>
          </a:bodyPr>
          <a:lstStyle/>
          <a:p>
            <a:r>
              <a:rPr lang="en-US" dirty="0"/>
              <a:t>Simple test- Mean, standard deviation (SD), standard error of the mean (SEM)</a:t>
            </a:r>
          </a:p>
          <a:p>
            <a:r>
              <a:rPr lang="en-US" dirty="0"/>
              <a:t>Statistical tests e.g. ANOVA, regression, descriptive statistics, t-tests, Chi square etc.</a:t>
            </a:r>
          </a:p>
          <a:p>
            <a:r>
              <a:rPr lang="en-US" dirty="0"/>
              <a:t>Instrument e.g. HPLC analysis (solvent, method, flow rate, temperature, column </a:t>
            </a:r>
            <a:r>
              <a:rPr lang="en-US" dirty="0" err="1"/>
              <a:t>etc</a:t>
            </a:r>
            <a:r>
              <a:rPr lang="en-US" dirty="0"/>
              <a:t>)</a:t>
            </a:r>
          </a:p>
          <a:p>
            <a:endParaRPr lang="en-US" dirty="0"/>
          </a:p>
          <a:p>
            <a:endParaRPr lang="en-US" dirty="0"/>
          </a:p>
        </p:txBody>
      </p:sp>
    </p:spTree>
    <p:extLst>
      <p:ext uri="{BB962C8B-B14F-4D97-AF65-F5344CB8AC3E}">
        <p14:creationId xmlns:p14="http://schemas.microsoft.com/office/powerpoint/2010/main" val="255472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 Example</a:t>
            </a:r>
            <a:endParaRPr lang="en-US" dirty="0"/>
          </a:p>
        </p:txBody>
      </p:sp>
      <p:sp>
        <p:nvSpPr>
          <p:cNvPr id="3" name="Content Placeholder 2"/>
          <p:cNvSpPr>
            <a:spLocks noGrp="1"/>
          </p:cNvSpPr>
          <p:nvPr>
            <p:ph idx="1"/>
          </p:nvPr>
        </p:nvSpPr>
        <p:spPr/>
        <p:txBody>
          <a:bodyPr/>
          <a:lstStyle/>
          <a:p>
            <a:pPr marL="0" indent="0">
              <a:buNone/>
            </a:pPr>
            <a:r>
              <a:rPr lang="en-US" dirty="0"/>
              <a:t>All qPCR and transfection data were subjected to </a:t>
            </a:r>
            <a:r>
              <a:rPr lang="en-US" dirty="0">
                <a:solidFill>
                  <a:srgbClr val="00B0F0"/>
                </a:solidFill>
              </a:rPr>
              <a:t>one-way ANOVA</a:t>
            </a:r>
            <a:r>
              <a:rPr lang="en-US" dirty="0"/>
              <a:t>, and differences between </a:t>
            </a:r>
            <a:r>
              <a:rPr lang="en-US" dirty="0">
                <a:solidFill>
                  <a:srgbClr val="00B0F0"/>
                </a:solidFill>
              </a:rPr>
              <a:t>individual means </a:t>
            </a:r>
            <a:r>
              <a:rPr lang="en-US" dirty="0"/>
              <a:t>were tested by a </a:t>
            </a:r>
            <a:r>
              <a:rPr lang="en-US" dirty="0">
                <a:solidFill>
                  <a:srgbClr val="00B0F0"/>
                </a:solidFill>
              </a:rPr>
              <a:t>Tukey multiple-range </a:t>
            </a:r>
            <a:r>
              <a:rPr lang="en-US" dirty="0"/>
              <a:t>test </a:t>
            </a:r>
            <a:r>
              <a:rPr lang="en-US" dirty="0">
                <a:solidFill>
                  <a:srgbClr val="00B0F0"/>
                </a:solidFill>
              </a:rPr>
              <a:t>using Prism version 4.0 software </a:t>
            </a:r>
            <a:r>
              <a:rPr lang="en-US" dirty="0"/>
              <a:t>(</a:t>
            </a:r>
            <a:r>
              <a:rPr lang="en-US" dirty="0" err="1"/>
              <a:t>GraphPad</a:t>
            </a:r>
            <a:r>
              <a:rPr lang="en-US" dirty="0"/>
              <a:t>). Tests of significance were performed using the appropriate error terms according to the expectation of the mean squares for error. A </a:t>
            </a:r>
            <a:r>
              <a:rPr lang="en-US" i="1" dirty="0">
                <a:solidFill>
                  <a:srgbClr val="00B0F0"/>
                </a:solidFill>
              </a:rPr>
              <a:t>P</a:t>
            </a:r>
            <a:r>
              <a:rPr lang="en-US" dirty="0">
                <a:solidFill>
                  <a:srgbClr val="00B0F0"/>
                </a:solidFill>
              </a:rPr>
              <a:t> value of 0.05 or less was considered significant</a:t>
            </a:r>
            <a:r>
              <a:rPr lang="en-US" dirty="0"/>
              <a:t>. Data are presented as least-square means </a:t>
            </a:r>
            <a:r>
              <a:rPr lang="en-US" dirty="0">
                <a:solidFill>
                  <a:srgbClr val="00B0F0"/>
                </a:solidFill>
              </a:rPr>
              <a:t>± SEM</a:t>
            </a:r>
            <a:r>
              <a:rPr lang="en-US" dirty="0"/>
              <a:t>.</a:t>
            </a:r>
          </a:p>
          <a:p>
            <a:endParaRPr lang="en-US" dirty="0"/>
          </a:p>
        </p:txBody>
      </p:sp>
    </p:spTree>
    <p:extLst>
      <p:ext uri="{BB962C8B-B14F-4D97-AF65-F5344CB8AC3E}">
        <p14:creationId xmlns:p14="http://schemas.microsoft.com/office/powerpoint/2010/main" val="309466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vs Methodology</a:t>
            </a:r>
          </a:p>
        </p:txBody>
      </p:sp>
      <p:sp>
        <p:nvSpPr>
          <p:cNvPr id="9" name="Text Placeholder 8"/>
          <p:cNvSpPr>
            <a:spLocks noGrp="1"/>
          </p:cNvSpPr>
          <p:nvPr>
            <p:ph type="body" idx="1"/>
          </p:nvPr>
        </p:nvSpPr>
        <p:spPr/>
        <p:txBody>
          <a:bodyPr/>
          <a:lstStyle/>
          <a:p>
            <a:r>
              <a:rPr lang="en-US" dirty="0" smtClean="0"/>
              <a:t>Method- Quantitative Research</a:t>
            </a:r>
            <a:r>
              <a:rPr lang="en-US" dirty="0"/>
              <a:t>		</a:t>
            </a:r>
          </a:p>
        </p:txBody>
      </p:sp>
      <p:sp>
        <p:nvSpPr>
          <p:cNvPr id="10" name="Content Placeholder 9"/>
          <p:cNvSpPr>
            <a:spLocks noGrp="1"/>
          </p:cNvSpPr>
          <p:nvPr>
            <p:ph sz="half" idx="2"/>
          </p:nvPr>
        </p:nvSpPr>
        <p:spPr/>
        <p:txBody>
          <a:bodyPr/>
          <a:lstStyle/>
          <a:p>
            <a:r>
              <a:rPr lang="en-US" dirty="0">
                <a:solidFill>
                  <a:srgbClr val="FF0000"/>
                </a:solidFill>
              </a:rPr>
              <a:t>Describes </a:t>
            </a:r>
            <a:r>
              <a:rPr lang="en-US" dirty="0"/>
              <a:t>the techniques/tools used to collect the data</a:t>
            </a:r>
          </a:p>
          <a:p>
            <a:r>
              <a:rPr lang="en-US" dirty="0"/>
              <a:t>Detailed enough for a good researcher to be able to </a:t>
            </a:r>
            <a:r>
              <a:rPr lang="en-US" dirty="0">
                <a:solidFill>
                  <a:srgbClr val="FF0000"/>
                </a:solidFill>
              </a:rPr>
              <a:t>replicate</a:t>
            </a:r>
            <a:r>
              <a:rPr lang="en-US" dirty="0"/>
              <a:t> a study from reading a method section</a:t>
            </a:r>
          </a:p>
          <a:p>
            <a:endParaRPr lang="en-US" dirty="0"/>
          </a:p>
          <a:p>
            <a:endParaRPr lang="en-US" dirty="0"/>
          </a:p>
          <a:p>
            <a:endParaRPr lang="en-US" dirty="0"/>
          </a:p>
        </p:txBody>
      </p:sp>
      <p:sp>
        <p:nvSpPr>
          <p:cNvPr id="11" name="Text Placeholder 10"/>
          <p:cNvSpPr>
            <a:spLocks noGrp="1"/>
          </p:cNvSpPr>
          <p:nvPr>
            <p:ph type="body" sz="quarter" idx="3"/>
          </p:nvPr>
        </p:nvSpPr>
        <p:spPr>
          <a:xfrm>
            <a:off x="6259513" y="1681163"/>
            <a:ext cx="5183188" cy="823912"/>
          </a:xfrm>
        </p:spPr>
        <p:txBody>
          <a:bodyPr/>
          <a:lstStyle/>
          <a:p>
            <a:r>
              <a:rPr lang="en-US" dirty="0"/>
              <a:t>Methodology	</a:t>
            </a:r>
            <a:r>
              <a:rPr lang="en-US" dirty="0" smtClean="0"/>
              <a:t>- Qualitative Research</a:t>
            </a:r>
          </a:p>
          <a:p>
            <a:endParaRPr lang="en-US" dirty="0"/>
          </a:p>
        </p:txBody>
      </p:sp>
      <p:sp>
        <p:nvSpPr>
          <p:cNvPr id="12" name="Content Placeholder 11"/>
          <p:cNvSpPr>
            <a:spLocks noGrp="1"/>
          </p:cNvSpPr>
          <p:nvPr>
            <p:ph sz="quarter" idx="4"/>
          </p:nvPr>
        </p:nvSpPr>
        <p:spPr/>
        <p:txBody>
          <a:bodyPr/>
          <a:lstStyle/>
          <a:p>
            <a:r>
              <a:rPr lang="en-US" dirty="0" smtClean="0">
                <a:solidFill>
                  <a:srgbClr val="FF0000"/>
                </a:solidFill>
              </a:rPr>
              <a:t>Rationale </a:t>
            </a:r>
            <a:r>
              <a:rPr lang="en-US" dirty="0" smtClean="0"/>
              <a:t>for the research approach </a:t>
            </a:r>
          </a:p>
          <a:p>
            <a:r>
              <a:rPr lang="en-US" dirty="0" smtClean="0">
                <a:solidFill>
                  <a:srgbClr val="FF0000"/>
                </a:solidFill>
              </a:rPr>
              <a:t>Justification</a:t>
            </a:r>
            <a:r>
              <a:rPr lang="en-US" dirty="0" smtClean="0"/>
              <a:t> </a:t>
            </a:r>
            <a:r>
              <a:rPr lang="en-US" dirty="0"/>
              <a:t>of approach to a research problem through logic and assumptions</a:t>
            </a:r>
          </a:p>
          <a:p>
            <a:pPr marL="0" indent="0">
              <a:buNone/>
            </a:pPr>
            <a:endParaRPr lang="en-US" dirty="0"/>
          </a:p>
          <a:p>
            <a:endParaRPr lang="en-US" dirty="0"/>
          </a:p>
        </p:txBody>
      </p:sp>
    </p:spTree>
    <p:extLst>
      <p:ext uri="{BB962C8B-B14F-4D97-AF65-F5344CB8AC3E}">
        <p14:creationId xmlns:p14="http://schemas.microsoft.com/office/powerpoint/2010/main" val="330371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850A0-6F39-4AB9-877F-234983A674C2}"/>
              </a:ext>
            </a:extLst>
          </p:cNvPr>
          <p:cNvSpPr>
            <a:spLocks noGrp="1"/>
          </p:cNvSpPr>
          <p:nvPr>
            <p:ph type="title"/>
          </p:nvPr>
        </p:nvSpPr>
        <p:spPr/>
        <p:txBody>
          <a:bodyPr/>
          <a:lstStyle/>
          <a:p>
            <a:r>
              <a:rPr lang="en-US" dirty="0"/>
              <a:t>Types of Method</a:t>
            </a:r>
          </a:p>
        </p:txBody>
      </p:sp>
      <p:graphicFrame>
        <p:nvGraphicFramePr>
          <p:cNvPr id="7" name="Content Placeholder 6">
            <a:extLst>
              <a:ext uri="{FF2B5EF4-FFF2-40B4-BE49-F238E27FC236}">
                <a16:creationId xmlns:a16="http://schemas.microsoft.com/office/drawing/2014/main" id="{D65ACDF7-8E05-4C6B-AF17-E565D40DA06F}"/>
              </a:ext>
            </a:extLst>
          </p:cNvPr>
          <p:cNvGraphicFramePr>
            <a:graphicFrameLocks noGrp="1"/>
          </p:cNvGraphicFramePr>
          <p:nvPr>
            <p:ph idx="1"/>
            <p:extLst>
              <p:ext uri="{D42A27DB-BD31-4B8C-83A1-F6EECF244321}">
                <p14:modId xmlns:p14="http://schemas.microsoft.com/office/powerpoint/2010/main" val="1166636884"/>
              </p:ext>
            </p:extLst>
          </p:nvPr>
        </p:nvGraphicFramePr>
        <p:xfrm>
          <a:off x="838200" y="1825625"/>
          <a:ext cx="10515600" cy="4084320"/>
        </p:xfrm>
        <a:graphic>
          <a:graphicData uri="http://schemas.openxmlformats.org/drawingml/2006/table">
            <a:tbl>
              <a:tblPr firstRow="1" bandRow="1">
                <a:tableStyleId>{5C22544A-7EE6-4342-B048-85BDC9FD1C3A}</a:tableStyleId>
              </a:tblPr>
              <a:tblGrid>
                <a:gridCol w="4390748">
                  <a:extLst>
                    <a:ext uri="{9D8B030D-6E8A-4147-A177-3AD203B41FA5}">
                      <a16:colId xmlns:a16="http://schemas.microsoft.com/office/drawing/2014/main" val="1747666211"/>
                    </a:ext>
                  </a:extLst>
                </a:gridCol>
                <a:gridCol w="6124852">
                  <a:extLst>
                    <a:ext uri="{9D8B030D-6E8A-4147-A177-3AD203B41FA5}">
                      <a16:colId xmlns:a16="http://schemas.microsoft.com/office/drawing/2014/main" val="1487092922"/>
                    </a:ext>
                  </a:extLst>
                </a:gridCol>
              </a:tblGrid>
              <a:tr h="370840">
                <a:tc>
                  <a:txBody>
                    <a:bodyPr/>
                    <a:lstStyle/>
                    <a:p>
                      <a:r>
                        <a:rPr lang="en-US" sz="2800" dirty="0"/>
                        <a:t>Types</a:t>
                      </a:r>
                    </a:p>
                  </a:txBody>
                  <a:tcPr/>
                </a:tc>
                <a:tc>
                  <a:txBody>
                    <a:bodyPr/>
                    <a:lstStyle/>
                    <a:p>
                      <a:r>
                        <a:rPr lang="en-US" sz="2800" dirty="0"/>
                        <a:t>Description</a:t>
                      </a:r>
                    </a:p>
                  </a:txBody>
                  <a:tcPr/>
                </a:tc>
                <a:extLst>
                  <a:ext uri="{0D108BD9-81ED-4DB2-BD59-A6C34878D82A}">
                    <a16:rowId xmlns:a16="http://schemas.microsoft.com/office/drawing/2014/main" val="37026993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Library based Research</a:t>
                      </a:r>
                    </a:p>
                  </a:txBody>
                  <a:tcPr/>
                </a:tc>
                <a:tc>
                  <a:txBody>
                    <a:bodyPr/>
                    <a:lstStyle/>
                    <a:p>
                      <a:pPr marL="0" indent="0">
                        <a:buNone/>
                      </a:pPr>
                      <a:r>
                        <a:rPr lang="en-US" sz="2400" baseline="0" dirty="0"/>
                        <a:t>1) Analysis of documents- statistical analysis </a:t>
                      </a:r>
                      <a:endParaRPr lang="en-US" sz="2400" dirty="0"/>
                    </a:p>
                  </a:txBody>
                  <a:tcPr/>
                </a:tc>
                <a:extLst>
                  <a:ext uri="{0D108BD9-81ED-4DB2-BD59-A6C34878D82A}">
                    <a16:rowId xmlns:a16="http://schemas.microsoft.com/office/drawing/2014/main" val="849506196"/>
                  </a:ext>
                </a:extLst>
              </a:tr>
              <a:tr h="370840">
                <a:tc>
                  <a:txBody>
                    <a:bodyPr/>
                    <a:lstStyle/>
                    <a:p>
                      <a:r>
                        <a:rPr lang="en-US" sz="2400" dirty="0"/>
                        <a:t>Field based Research</a:t>
                      </a:r>
                    </a:p>
                  </a:txBody>
                  <a:tcPr/>
                </a:tc>
                <a:tc>
                  <a:txBody>
                    <a:bodyPr/>
                    <a:lstStyle/>
                    <a:p>
                      <a:r>
                        <a:rPr lang="en-US" sz="2400" dirty="0"/>
                        <a:t>2) Personal, Focused and Group Interview- open and closed questions</a:t>
                      </a:r>
                    </a:p>
                    <a:p>
                      <a:r>
                        <a:rPr lang="en-US" sz="2400" dirty="0"/>
                        <a:t>3) Survey- Mail and Telephone</a:t>
                      </a:r>
                    </a:p>
                    <a:p>
                      <a:r>
                        <a:rPr lang="en-US" sz="2400" dirty="0"/>
                        <a:t>4) Non-participant direct observation</a:t>
                      </a:r>
                    </a:p>
                    <a:p>
                      <a:r>
                        <a:rPr lang="en-US" sz="2400" dirty="0"/>
                        <a:t>5) Participant observations- Recording, everyday observations</a:t>
                      </a:r>
                    </a:p>
                  </a:txBody>
                  <a:tcPr/>
                </a:tc>
                <a:extLst>
                  <a:ext uri="{0D108BD9-81ED-4DB2-BD59-A6C34878D82A}">
                    <a16:rowId xmlns:a16="http://schemas.microsoft.com/office/drawing/2014/main" val="2470760076"/>
                  </a:ext>
                </a:extLst>
              </a:tr>
              <a:tr h="370840">
                <a:tc>
                  <a:txBody>
                    <a:bodyPr/>
                    <a:lstStyle/>
                    <a:p>
                      <a:r>
                        <a:rPr lang="en-US" sz="2400" dirty="0"/>
                        <a:t>Laboratory based Research</a:t>
                      </a:r>
                    </a:p>
                  </a:txBody>
                  <a:tcPr/>
                </a:tc>
                <a:tc>
                  <a:txBody>
                    <a:bodyPr/>
                    <a:lstStyle/>
                    <a:p>
                      <a:r>
                        <a:rPr lang="en-US" sz="2400" dirty="0"/>
                        <a:t>Small group, controlled environment- Use of device to record data</a:t>
                      </a:r>
                    </a:p>
                  </a:txBody>
                  <a:tcPr/>
                </a:tc>
                <a:extLst>
                  <a:ext uri="{0D108BD9-81ED-4DB2-BD59-A6C34878D82A}">
                    <a16:rowId xmlns:a16="http://schemas.microsoft.com/office/drawing/2014/main" val="2644205541"/>
                  </a:ext>
                </a:extLst>
              </a:tr>
            </a:tbl>
          </a:graphicData>
        </a:graphic>
      </p:graphicFrame>
    </p:spTree>
    <p:extLst>
      <p:ext uri="{BB962C8B-B14F-4D97-AF65-F5344CB8AC3E}">
        <p14:creationId xmlns:p14="http://schemas.microsoft.com/office/powerpoint/2010/main" val="369508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Methodology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78917489"/>
              </p:ext>
            </p:extLst>
          </p:nvPr>
        </p:nvGraphicFramePr>
        <p:xfrm>
          <a:off x="838200" y="1825625"/>
          <a:ext cx="10515600" cy="4206240"/>
        </p:xfrm>
        <a:graphic>
          <a:graphicData uri="http://schemas.openxmlformats.org/drawingml/2006/table">
            <a:tbl>
              <a:tblPr firstRow="1" bandRow="1">
                <a:tableStyleId>{5C22544A-7EE6-4342-B048-85BDC9FD1C3A}</a:tableStyleId>
              </a:tblPr>
              <a:tblGrid>
                <a:gridCol w="3865685">
                  <a:extLst>
                    <a:ext uri="{9D8B030D-6E8A-4147-A177-3AD203B41FA5}">
                      <a16:colId xmlns:a16="http://schemas.microsoft.com/office/drawing/2014/main" val="2490949099"/>
                    </a:ext>
                  </a:extLst>
                </a:gridCol>
                <a:gridCol w="6649915">
                  <a:extLst>
                    <a:ext uri="{9D8B030D-6E8A-4147-A177-3AD203B41FA5}">
                      <a16:colId xmlns:a16="http://schemas.microsoft.com/office/drawing/2014/main" val="1036716406"/>
                    </a:ext>
                  </a:extLst>
                </a:gridCol>
              </a:tblGrid>
              <a:tr h="370840">
                <a:tc>
                  <a:txBody>
                    <a:bodyPr/>
                    <a:lstStyle/>
                    <a:p>
                      <a:r>
                        <a:rPr lang="en-US" sz="2400" dirty="0"/>
                        <a:t>Types</a:t>
                      </a:r>
                    </a:p>
                  </a:txBody>
                  <a:tcPr/>
                </a:tc>
                <a:tc>
                  <a:txBody>
                    <a:bodyPr/>
                    <a:lstStyle/>
                    <a:p>
                      <a:r>
                        <a:rPr lang="en-US" sz="2400" dirty="0"/>
                        <a:t>Description</a:t>
                      </a:r>
                    </a:p>
                  </a:txBody>
                  <a:tcPr/>
                </a:tc>
                <a:extLst>
                  <a:ext uri="{0D108BD9-81ED-4DB2-BD59-A6C34878D82A}">
                    <a16:rowId xmlns:a16="http://schemas.microsoft.com/office/drawing/2014/main" val="3622029967"/>
                  </a:ext>
                </a:extLst>
              </a:tr>
              <a:tr h="370840">
                <a:tc>
                  <a:txBody>
                    <a:bodyPr/>
                    <a:lstStyle/>
                    <a:p>
                      <a:r>
                        <a:rPr lang="en-US" sz="2400" dirty="0"/>
                        <a:t>Historiography</a:t>
                      </a:r>
                    </a:p>
                  </a:txBody>
                  <a:tcPr/>
                </a:tc>
                <a:tc>
                  <a:txBody>
                    <a:bodyPr/>
                    <a:lstStyle/>
                    <a:p>
                      <a:r>
                        <a:rPr lang="en-US" sz="2400" dirty="0"/>
                        <a:t>Writing</a:t>
                      </a:r>
                      <a:r>
                        <a:rPr lang="en-US" sz="2400" baseline="0" dirty="0"/>
                        <a:t> of history based on critical examination of sources into a narrative</a:t>
                      </a:r>
                      <a:endParaRPr lang="en-US" sz="2400" dirty="0"/>
                    </a:p>
                  </a:txBody>
                  <a:tcPr/>
                </a:tc>
                <a:extLst>
                  <a:ext uri="{0D108BD9-81ED-4DB2-BD59-A6C34878D82A}">
                    <a16:rowId xmlns:a16="http://schemas.microsoft.com/office/drawing/2014/main" val="1186040593"/>
                  </a:ext>
                </a:extLst>
              </a:tr>
              <a:tr h="370840">
                <a:tc>
                  <a:txBody>
                    <a:bodyPr/>
                    <a:lstStyle/>
                    <a:p>
                      <a:r>
                        <a:rPr lang="en-US" sz="2400" dirty="0"/>
                        <a:t>Ethnography</a:t>
                      </a:r>
                    </a:p>
                  </a:txBody>
                  <a:tcPr/>
                </a:tc>
                <a:tc>
                  <a:txBody>
                    <a:bodyPr/>
                    <a:lstStyle/>
                    <a:p>
                      <a:r>
                        <a:rPr lang="en-US" sz="2400" dirty="0"/>
                        <a:t>Explores the</a:t>
                      </a:r>
                      <a:r>
                        <a:rPr lang="en-US" sz="2400" baseline="0" dirty="0"/>
                        <a:t> social world or culture, shared beliefs and behaviors</a:t>
                      </a:r>
                      <a:endParaRPr lang="en-US" sz="2400" dirty="0"/>
                    </a:p>
                  </a:txBody>
                  <a:tcPr/>
                </a:tc>
                <a:extLst>
                  <a:ext uri="{0D108BD9-81ED-4DB2-BD59-A6C34878D82A}">
                    <a16:rowId xmlns:a16="http://schemas.microsoft.com/office/drawing/2014/main" val="120463458"/>
                  </a:ext>
                </a:extLst>
              </a:tr>
              <a:tr h="370840">
                <a:tc>
                  <a:txBody>
                    <a:bodyPr/>
                    <a:lstStyle/>
                    <a:p>
                      <a:r>
                        <a:rPr lang="en-US" sz="2400" dirty="0"/>
                        <a:t>Phenomenology</a:t>
                      </a:r>
                    </a:p>
                  </a:txBody>
                  <a:tcPr/>
                </a:tc>
                <a:tc>
                  <a:txBody>
                    <a:bodyPr/>
                    <a:lstStyle/>
                    <a:p>
                      <a:r>
                        <a:rPr lang="en-US" sz="2400" dirty="0"/>
                        <a:t>Describes the “lived experience’ of a particular phenomenon</a:t>
                      </a:r>
                    </a:p>
                  </a:txBody>
                  <a:tcPr/>
                </a:tc>
                <a:extLst>
                  <a:ext uri="{0D108BD9-81ED-4DB2-BD59-A6C34878D82A}">
                    <a16:rowId xmlns:a16="http://schemas.microsoft.com/office/drawing/2014/main" val="2014808117"/>
                  </a:ext>
                </a:extLst>
              </a:tr>
              <a:tr h="370840">
                <a:tc>
                  <a:txBody>
                    <a:bodyPr/>
                    <a:lstStyle/>
                    <a:p>
                      <a:r>
                        <a:rPr lang="en-US" sz="2400" dirty="0"/>
                        <a:t>Grounded theory</a:t>
                      </a:r>
                    </a:p>
                  </a:txBody>
                  <a:tcPr/>
                </a:tc>
                <a:tc>
                  <a:txBody>
                    <a:bodyPr/>
                    <a:lstStyle/>
                    <a:p>
                      <a:r>
                        <a:rPr lang="en-US" sz="2400" dirty="0"/>
                        <a:t>Use an inductive approach to develop new theory</a:t>
                      </a:r>
                    </a:p>
                  </a:txBody>
                  <a:tcPr/>
                </a:tc>
                <a:extLst>
                  <a:ext uri="{0D108BD9-81ED-4DB2-BD59-A6C34878D82A}">
                    <a16:rowId xmlns:a16="http://schemas.microsoft.com/office/drawing/2014/main" val="129746311"/>
                  </a:ext>
                </a:extLst>
              </a:tr>
              <a:tr h="370840">
                <a:tc>
                  <a:txBody>
                    <a:bodyPr/>
                    <a:lstStyle/>
                    <a:p>
                      <a:r>
                        <a:rPr lang="en-US" sz="2400" dirty="0"/>
                        <a:t>Ethnomethodology</a:t>
                      </a:r>
                    </a:p>
                  </a:txBody>
                  <a:tcPr/>
                </a:tc>
                <a:tc>
                  <a:txBody>
                    <a:bodyPr/>
                    <a:lstStyle/>
                    <a:p>
                      <a:r>
                        <a:rPr lang="en-US" sz="2400" dirty="0"/>
                        <a:t>Examine how people use dialogue and body language to construct a world view</a:t>
                      </a:r>
                    </a:p>
                  </a:txBody>
                  <a:tcPr/>
                </a:tc>
                <a:extLst>
                  <a:ext uri="{0D108BD9-81ED-4DB2-BD59-A6C34878D82A}">
                    <a16:rowId xmlns:a16="http://schemas.microsoft.com/office/drawing/2014/main" val="352042350"/>
                  </a:ext>
                </a:extLst>
              </a:tr>
            </a:tbl>
          </a:graphicData>
        </a:graphic>
      </p:graphicFrame>
    </p:spTree>
    <p:extLst>
      <p:ext uri="{BB962C8B-B14F-4D97-AF65-F5344CB8AC3E}">
        <p14:creationId xmlns:p14="http://schemas.microsoft.com/office/powerpoint/2010/main" val="301076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D2DCE-F8B9-4B22-A9FE-8E1009DF27BB}"/>
              </a:ext>
            </a:extLst>
          </p:cNvPr>
          <p:cNvSpPr>
            <a:spLocks noGrp="1"/>
          </p:cNvSpPr>
          <p:nvPr>
            <p:ph type="title"/>
          </p:nvPr>
        </p:nvSpPr>
        <p:spPr/>
        <p:txBody>
          <a:bodyPr/>
          <a:lstStyle/>
          <a:p>
            <a:pPr algn="ctr"/>
            <a:r>
              <a:rPr lang="en-US" dirty="0"/>
              <a:t>Participants</a:t>
            </a:r>
          </a:p>
        </p:txBody>
      </p:sp>
      <p:sp>
        <p:nvSpPr>
          <p:cNvPr id="3" name="Content Placeholder 2">
            <a:extLst>
              <a:ext uri="{FF2B5EF4-FFF2-40B4-BE49-F238E27FC236}">
                <a16:creationId xmlns:a16="http://schemas.microsoft.com/office/drawing/2014/main" id="{204C626D-9C3E-46F4-8919-818307923E20}"/>
              </a:ext>
            </a:extLst>
          </p:cNvPr>
          <p:cNvSpPr>
            <a:spLocks noGrp="1"/>
          </p:cNvSpPr>
          <p:nvPr>
            <p:ph idx="1"/>
          </p:nvPr>
        </p:nvSpPr>
        <p:spPr/>
        <p:txBody>
          <a:bodyPr>
            <a:normAutofit/>
          </a:bodyPr>
          <a:lstStyle/>
          <a:p>
            <a:r>
              <a:rPr lang="en-US" dirty="0"/>
              <a:t>Who was in the study?</a:t>
            </a:r>
          </a:p>
          <a:p>
            <a:r>
              <a:rPr lang="en-US" dirty="0"/>
              <a:t>How many participants?</a:t>
            </a:r>
          </a:p>
          <a:p>
            <a:pPr lvl="1"/>
            <a:r>
              <a:rPr lang="en-US" dirty="0"/>
              <a:t>Sample size</a:t>
            </a:r>
          </a:p>
          <a:p>
            <a:r>
              <a:rPr lang="en-US" dirty="0"/>
              <a:t>Any important characteristics?</a:t>
            </a:r>
          </a:p>
          <a:p>
            <a:pPr lvl="1"/>
            <a:r>
              <a:rPr lang="en-US" dirty="0"/>
              <a:t>Both men and women?</a:t>
            </a:r>
          </a:p>
          <a:p>
            <a:pPr lvl="1"/>
            <a:r>
              <a:rPr lang="en-US" dirty="0"/>
              <a:t>Race/Ethnicity?</a:t>
            </a:r>
          </a:p>
          <a:p>
            <a:pPr lvl="1"/>
            <a:r>
              <a:rPr lang="en-US" dirty="0"/>
              <a:t>Age group?</a:t>
            </a:r>
          </a:p>
          <a:p>
            <a:pPr marL="0" indent="0">
              <a:buNone/>
            </a:pPr>
            <a:endParaRPr lang="en-US" dirty="0"/>
          </a:p>
        </p:txBody>
      </p:sp>
    </p:spTree>
    <p:extLst>
      <p:ext uri="{BB962C8B-B14F-4D97-AF65-F5344CB8AC3E}">
        <p14:creationId xmlns:p14="http://schemas.microsoft.com/office/powerpoint/2010/main" val="281445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Participants</a:t>
            </a:r>
          </a:p>
        </p:txBody>
      </p:sp>
      <p:sp>
        <p:nvSpPr>
          <p:cNvPr id="3" name="Text Placeholder 2"/>
          <p:cNvSpPr>
            <a:spLocks noGrp="1"/>
          </p:cNvSpPr>
          <p:nvPr>
            <p:ph type="body" idx="1"/>
          </p:nvPr>
        </p:nvSpPr>
        <p:spPr>
          <a:xfrm>
            <a:off x="839788" y="1505317"/>
            <a:ext cx="5157787" cy="823912"/>
          </a:xfrm>
        </p:spPr>
        <p:txBody>
          <a:bodyPr/>
          <a:lstStyle/>
          <a:p>
            <a:r>
              <a:rPr lang="en-US" sz="3600" dirty="0"/>
              <a:t>Inclusion characteristics</a:t>
            </a:r>
            <a:r>
              <a:rPr lang="en-US" dirty="0"/>
              <a:t>	</a:t>
            </a:r>
          </a:p>
        </p:txBody>
      </p:sp>
      <p:sp>
        <p:nvSpPr>
          <p:cNvPr id="4" name="Content Placeholder 3"/>
          <p:cNvSpPr>
            <a:spLocks noGrp="1"/>
          </p:cNvSpPr>
          <p:nvPr>
            <p:ph sz="half" idx="2"/>
          </p:nvPr>
        </p:nvSpPr>
        <p:spPr/>
        <p:txBody>
          <a:bodyPr/>
          <a:lstStyle/>
          <a:p>
            <a:r>
              <a:rPr lang="en-US" dirty="0"/>
              <a:t>Studies must clearly state if participants </a:t>
            </a:r>
            <a:r>
              <a:rPr lang="en-US" u="sng" dirty="0"/>
              <a:t>had</a:t>
            </a:r>
            <a:r>
              <a:rPr lang="en-US" dirty="0"/>
              <a:t> to have any characteristics or meet certain requirements</a:t>
            </a:r>
          </a:p>
          <a:p>
            <a:pPr lvl="1"/>
            <a:r>
              <a:rPr lang="en-US" dirty="0"/>
              <a:t>Must have a diagnosis</a:t>
            </a:r>
          </a:p>
          <a:p>
            <a:pPr lvl="1"/>
            <a:r>
              <a:rPr lang="en-US" dirty="0"/>
              <a:t>Must be a parent-child pair</a:t>
            </a:r>
          </a:p>
          <a:p>
            <a:pPr lvl="1"/>
            <a:r>
              <a:rPr lang="en-US" dirty="0"/>
              <a:t>Must be married</a:t>
            </a:r>
          </a:p>
          <a:p>
            <a:pPr lvl="1"/>
            <a:r>
              <a:rPr lang="en-US" dirty="0"/>
              <a:t>Must be of a certain income range</a:t>
            </a:r>
          </a:p>
          <a:p>
            <a:pPr lvl="1"/>
            <a:r>
              <a:rPr lang="en-US" dirty="0"/>
              <a:t>Must be African American</a:t>
            </a:r>
          </a:p>
          <a:p>
            <a:endParaRPr lang="en-US" dirty="0"/>
          </a:p>
        </p:txBody>
      </p:sp>
      <p:sp>
        <p:nvSpPr>
          <p:cNvPr id="5" name="Text Placeholder 4"/>
          <p:cNvSpPr>
            <a:spLocks noGrp="1"/>
          </p:cNvSpPr>
          <p:nvPr>
            <p:ph type="body" sz="quarter" idx="3"/>
          </p:nvPr>
        </p:nvSpPr>
        <p:spPr>
          <a:xfrm>
            <a:off x="6172200" y="1505317"/>
            <a:ext cx="5183188" cy="823912"/>
          </a:xfrm>
        </p:spPr>
        <p:txBody>
          <a:bodyPr>
            <a:normAutofit/>
          </a:bodyPr>
          <a:lstStyle/>
          <a:p>
            <a:r>
              <a:rPr lang="en-US" sz="3600" dirty="0"/>
              <a:t>Exclusion characteristics</a:t>
            </a:r>
          </a:p>
        </p:txBody>
      </p:sp>
      <p:sp>
        <p:nvSpPr>
          <p:cNvPr id="6" name="Content Placeholder 5"/>
          <p:cNvSpPr>
            <a:spLocks noGrp="1"/>
          </p:cNvSpPr>
          <p:nvPr>
            <p:ph sz="quarter" idx="4"/>
          </p:nvPr>
        </p:nvSpPr>
        <p:spPr/>
        <p:txBody>
          <a:bodyPr>
            <a:normAutofit/>
          </a:bodyPr>
          <a:lstStyle/>
          <a:p>
            <a:r>
              <a:rPr lang="en-US" dirty="0"/>
              <a:t>Studies need to state clearly any exclusion characteristics or things that would mean that someone </a:t>
            </a:r>
            <a:r>
              <a:rPr lang="en-US" u="sng" dirty="0"/>
              <a:t>should not </a:t>
            </a:r>
            <a:r>
              <a:rPr lang="en-US" dirty="0"/>
              <a:t>be in the study</a:t>
            </a:r>
          </a:p>
          <a:p>
            <a:pPr lvl="1"/>
            <a:r>
              <a:rPr lang="en-US" dirty="0"/>
              <a:t>Must not have a serious alcohol or drug problem</a:t>
            </a:r>
          </a:p>
          <a:p>
            <a:endParaRPr lang="en-US" dirty="0"/>
          </a:p>
        </p:txBody>
      </p:sp>
    </p:spTree>
    <p:extLst>
      <p:ext uri="{BB962C8B-B14F-4D97-AF65-F5344CB8AC3E}">
        <p14:creationId xmlns:p14="http://schemas.microsoft.com/office/powerpoint/2010/main" val="345532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Participants Section-Example</a:t>
            </a:r>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Participants</a:t>
            </a:r>
          </a:p>
          <a:p>
            <a:pPr marL="0" indent="0">
              <a:buNone/>
            </a:pPr>
            <a:r>
              <a:rPr lang="en-US" dirty="0"/>
              <a:t>           Participants were 239 (40 men and 199 women) undergraduates at a university in the Southeastern U.S. who completed a survey in exchange for credit toward a course requirement. Participants’ median age was 21, and they described themselves as White (55.6%), Black (18.8%), Latino/a (10.4%), Multiracial (5.4%), Asian (4.6%), Arabic (1.3%), and Other (3.8%). Because we focused here on an identity (nerd) whose cross-cultural and cross-linguistic generalizability was unknown to us, we restricted eligibility to native English speakers. Participation in this study was on a voluntary basis. Compensation in the form of extra credit and course credit for academic coursework was provided for some participants enrolled in specific undergraduate college courses. Participants who failed the manipulation check (</a:t>
            </a:r>
            <a:r>
              <a:rPr lang="en-US" i="1" dirty="0"/>
              <a:t>n </a:t>
            </a:r>
            <a:r>
              <a:rPr lang="en-US" dirty="0"/>
              <a:t>= 22) were excluded in further analyses.</a:t>
            </a:r>
            <a:endParaRPr lang="en-US" dirty="0"/>
          </a:p>
        </p:txBody>
      </p:sp>
    </p:spTree>
    <p:extLst>
      <p:ext uri="{BB962C8B-B14F-4D97-AF65-F5344CB8AC3E}">
        <p14:creationId xmlns:p14="http://schemas.microsoft.com/office/powerpoint/2010/main" val="3881883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21A5F-2EFF-44F7-96A6-9C4F37E6F319}"/>
              </a:ext>
            </a:extLst>
          </p:cNvPr>
          <p:cNvSpPr>
            <a:spLocks noGrp="1"/>
          </p:cNvSpPr>
          <p:nvPr>
            <p:ph type="title"/>
          </p:nvPr>
        </p:nvSpPr>
        <p:spPr>
          <a:xfrm>
            <a:off x="838200" y="89917"/>
            <a:ext cx="10515600" cy="1325563"/>
          </a:xfrm>
        </p:spPr>
        <p:txBody>
          <a:bodyPr/>
          <a:lstStyle/>
          <a:p>
            <a:r>
              <a:rPr lang="en-US" dirty="0"/>
              <a:t>The Participants </a:t>
            </a:r>
            <a:r>
              <a:rPr lang="en-US" dirty="0" smtClean="0"/>
              <a:t>-Example</a:t>
            </a:r>
            <a:endParaRPr lang="en-US" dirty="0"/>
          </a:p>
        </p:txBody>
      </p:sp>
      <p:sp>
        <p:nvSpPr>
          <p:cNvPr id="3" name="Content Placeholder 2">
            <a:extLst>
              <a:ext uri="{FF2B5EF4-FFF2-40B4-BE49-F238E27FC236}">
                <a16:creationId xmlns:a16="http://schemas.microsoft.com/office/drawing/2014/main" id="{0E992D35-963F-4E1E-BA21-9430C2FDDF7E}"/>
              </a:ext>
            </a:extLst>
          </p:cNvPr>
          <p:cNvSpPr>
            <a:spLocks noGrp="1"/>
          </p:cNvSpPr>
          <p:nvPr>
            <p:ph idx="1"/>
          </p:nvPr>
        </p:nvSpPr>
        <p:spPr>
          <a:xfrm>
            <a:off x="838200" y="1825624"/>
            <a:ext cx="9131423" cy="4637319"/>
          </a:xfrm>
        </p:spPr>
        <p:txBody>
          <a:bodyPr>
            <a:normAutofit fontScale="92500" lnSpcReduction="20000"/>
          </a:bodyPr>
          <a:lstStyle/>
          <a:p>
            <a:pPr marL="0" indent="0">
              <a:buNone/>
            </a:pPr>
            <a:r>
              <a:rPr lang="en-US" i="1" dirty="0"/>
              <a:t>Participants</a:t>
            </a:r>
          </a:p>
          <a:p>
            <a:pPr marL="0" indent="0">
              <a:buNone/>
            </a:pPr>
            <a:r>
              <a:rPr lang="en-US" dirty="0"/>
              <a:t>           Participants were </a:t>
            </a:r>
            <a:r>
              <a:rPr lang="en-US" dirty="0">
                <a:solidFill>
                  <a:srgbClr val="FF0000"/>
                </a:solidFill>
              </a:rPr>
              <a:t>239</a:t>
            </a:r>
            <a:r>
              <a:rPr lang="en-US" dirty="0"/>
              <a:t> </a:t>
            </a:r>
            <a:r>
              <a:rPr lang="en-US" dirty="0">
                <a:solidFill>
                  <a:schemeClr val="accent6"/>
                </a:solidFill>
              </a:rPr>
              <a:t>(40 men and 199 women) </a:t>
            </a:r>
            <a:r>
              <a:rPr lang="en-US" dirty="0">
                <a:solidFill>
                  <a:schemeClr val="accent1"/>
                </a:solidFill>
              </a:rPr>
              <a:t>undergraduates at a university in the Southeastern U.S. </a:t>
            </a:r>
            <a:r>
              <a:rPr lang="en-US" dirty="0"/>
              <a:t>who completed a survey in exchange for credit toward a course requirement. </a:t>
            </a:r>
            <a:r>
              <a:rPr lang="en-US" dirty="0">
                <a:solidFill>
                  <a:schemeClr val="accent6"/>
                </a:solidFill>
              </a:rPr>
              <a:t>Participants’ median age was 21, and they described themselves as White (55.6%), Black (18.8%), Latino/a (10.4%), Multiracial (5.4%), Asian (4.6%), Arabic (1.3%), and Other (3.8%). </a:t>
            </a:r>
            <a:r>
              <a:rPr lang="en-US" dirty="0"/>
              <a:t>Because we focused on an identity whose cross-cultural and cross-linguistic generalizability was unknown to us, </a:t>
            </a:r>
            <a:r>
              <a:rPr lang="en-US" dirty="0">
                <a:solidFill>
                  <a:schemeClr val="accent2"/>
                </a:solidFill>
              </a:rPr>
              <a:t>we restricted eligibility to native English speakers</a:t>
            </a:r>
            <a:r>
              <a:rPr lang="en-US" dirty="0"/>
              <a:t>. </a:t>
            </a:r>
            <a:r>
              <a:rPr lang="en-US" dirty="0">
                <a:solidFill>
                  <a:srgbClr val="7030A0"/>
                </a:solidFill>
              </a:rPr>
              <a:t>Participation in this study was on a voluntary basis. Compensation in the form of extra credit and course credit for academic coursework was provided for some participants enrolled in specific undergraduate college courses</a:t>
            </a:r>
            <a:r>
              <a:rPr lang="en-US" dirty="0"/>
              <a:t>. </a:t>
            </a:r>
            <a:r>
              <a:rPr lang="en-US" dirty="0">
                <a:solidFill>
                  <a:srgbClr val="00B050"/>
                </a:solidFill>
              </a:rPr>
              <a:t>Participants who failed the manipulation check (</a:t>
            </a:r>
            <a:r>
              <a:rPr lang="en-US" i="1" dirty="0">
                <a:solidFill>
                  <a:srgbClr val="00B050"/>
                </a:solidFill>
              </a:rPr>
              <a:t>n </a:t>
            </a:r>
            <a:r>
              <a:rPr lang="en-US" dirty="0">
                <a:solidFill>
                  <a:srgbClr val="00B050"/>
                </a:solidFill>
              </a:rPr>
              <a:t>= 22) were excluded in further analyses.</a:t>
            </a:r>
          </a:p>
        </p:txBody>
      </p:sp>
      <p:sp>
        <p:nvSpPr>
          <p:cNvPr id="4" name="Rectangle 3">
            <a:extLst>
              <a:ext uri="{FF2B5EF4-FFF2-40B4-BE49-F238E27FC236}">
                <a16:creationId xmlns:a16="http://schemas.microsoft.com/office/drawing/2014/main" id="{B764E170-DA80-4723-A2DC-09B701443E1D}"/>
              </a:ext>
            </a:extLst>
          </p:cNvPr>
          <p:cNvSpPr/>
          <p:nvPr/>
        </p:nvSpPr>
        <p:spPr>
          <a:xfrm>
            <a:off x="4973552" y="1674777"/>
            <a:ext cx="1402671" cy="43500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Sample size?</a:t>
            </a:r>
          </a:p>
        </p:txBody>
      </p:sp>
      <p:sp>
        <p:nvSpPr>
          <p:cNvPr id="5" name="Rectangle 4">
            <a:extLst>
              <a:ext uri="{FF2B5EF4-FFF2-40B4-BE49-F238E27FC236}">
                <a16:creationId xmlns:a16="http://schemas.microsoft.com/office/drawing/2014/main" id="{75F7D7ED-D81A-45D4-B620-BEF760EFC0DD}"/>
              </a:ext>
            </a:extLst>
          </p:cNvPr>
          <p:cNvSpPr/>
          <p:nvPr/>
        </p:nvSpPr>
        <p:spPr>
          <a:xfrm>
            <a:off x="10086514" y="3375358"/>
            <a:ext cx="1765176" cy="656786"/>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a:p>
            <a:r>
              <a:rPr lang="en-US" dirty="0">
                <a:solidFill>
                  <a:schemeClr val="accent6"/>
                </a:solidFill>
              </a:rPr>
              <a:t>Important Characteristics?</a:t>
            </a:r>
          </a:p>
          <a:p>
            <a:pPr algn="ctr"/>
            <a:endParaRPr lang="en-US" dirty="0">
              <a:solidFill>
                <a:srgbClr val="FF0000"/>
              </a:solidFill>
            </a:endParaRPr>
          </a:p>
        </p:txBody>
      </p:sp>
      <p:sp>
        <p:nvSpPr>
          <p:cNvPr id="6" name="Rectangle 5">
            <a:extLst>
              <a:ext uri="{FF2B5EF4-FFF2-40B4-BE49-F238E27FC236}">
                <a16:creationId xmlns:a16="http://schemas.microsoft.com/office/drawing/2014/main" id="{F0A4BB7A-88CB-4AF0-BC80-CA6E1B24CFF6}"/>
              </a:ext>
            </a:extLst>
          </p:cNvPr>
          <p:cNvSpPr/>
          <p:nvPr/>
        </p:nvSpPr>
        <p:spPr>
          <a:xfrm>
            <a:off x="9355333" y="2109782"/>
            <a:ext cx="2031507" cy="571274"/>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Who were the participants?</a:t>
            </a:r>
          </a:p>
        </p:txBody>
      </p:sp>
      <p:sp>
        <p:nvSpPr>
          <p:cNvPr id="7" name="Rectangle 6">
            <a:extLst>
              <a:ext uri="{FF2B5EF4-FFF2-40B4-BE49-F238E27FC236}">
                <a16:creationId xmlns:a16="http://schemas.microsoft.com/office/drawing/2014/main" id="{192B58CB-0E9E-437C-831F-90C594902EA1}"/>
              </a:ext>
            </a:extLst>
          </p:cNvPr>
          <p:cNvSpPr/>
          <p:nvPr/>
        </p:nvSpPr>
        <p:spPr>
          <a:xfrm>
            <a:off x="5495277" y="6010506"/>
            <a:ext cx="5221045" cy="687549"/>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a:p>
            <a:r>
              <a:rPr lang="en-US" dirty="0">
                <a:solidFill>
                  <a:srgbClr val="00B050"/>
                </a:solidFill>
              </a:rPr>
              <a:t>Exclusion characteristics? </a:t>
            </a:r>
          </a:p>
          <a:p>
            <a:r>
              <a:rPr lang="en-US" dirty="0">
                <a:solidFill>
                  <a:srgbClr val="00B050"/>
                </a:solidFill>
              </a:rPr>
              <a:t>How many participants you did not analyze and why?</a:t>
            </a:r>
          </a:p>
          <a:p>
            <a:pPr algn="ctr"/>
            <a:endParaRPr lang="en-US" dirty="0">
              <a:solidFill>
                <a:srgbClr val="FF0000"/>
              </a:solidFill>
            </a:endParaRPr>
          </a:p>
        </p:txBody>
      </p:sp>
      <p:sp>
        <p:nvSpPr>
          <p:cNvPr id="8" name="Rectangle 7">
            <a:extLst>
              <a:ext uri="{FF2B5EF4-FFF2-40B4-BE49-F238E27FC236}">
                <a16:creationId xmlns:a16="http://schemas.microsoft.com/office/drawing/2014/main" id="{75F7D7ED-D81A-45D4-B620-BEF760EFC0DD}"/>
              </a:ext>
            </a:extLst>
          </p:cNvPr>
          <p:cNvSpPr/>
          <p:nvPr/>
        </p:nvSpPr>
        <p:spPr>
          <a:xfrm>
            <a:off x="10086514" y="4300400"/>
            <a:ext cx="1765176" cy="661893"/>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a:p>
            <a:r>
              <a:rPr lang="en-US" dirty="0">
                <a:solidFill>
                  <a:schemeClr val="accent2"/>
                </a:solidFill>
              </a:rPr>
              <a:t>Inclusion  Characteristics?</a:t>
            </a:r>
          </a:p>
          <a:p>
            <a:pPr algn="ctr"/>
            <a:endParaRPr lang="en-US" dirty="0">
              <a:solidFill>
                <a:srgbClr val="FF0000"/>
              </a:solidFill>
            </a:endParaRPr>
          </a:p>
        </p:txBody>
      </p:sp>
      <p:sp>
        <p:nvSpPr>
          <p:cNvPr id="9" name="Rectangle 8">
            <a:extLst>
              <a:ext uri="{FF2B5EF4-FFF2-40B4-BE49-F238E27FC236}">
                <a16:creationId xmlns:a16="http://schemas.microsoft.com/office/drawing/2014/main" id="{053CD5C6-8DE4-455D-B74D-005DC0CAC12F}"/>
              </a:ext>
            </a:extLst>
          </p:cNvPr>
          <p:cNvSpPr/>
          <p:nvPr/>
        </p:nvSpPr>
        <p:spPr>
          <a:xfrm>
            <a:off x="9899374" y="5167611"/>
            <a:ext cx="2104716" cy="656786"/>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a:p>
            <a:r>
              <a:rPr lang="en-US" dirty="0">
                <a:solidFill>
                  <a:srgbClr val="7030A0"/>
                </a:solidFill>
              </a:rPr>
              <a:t>What compensation they received?</a:t>
            </a:r>
          </a:p>
          <a:p>
            <a:pPr algn="ctr"/>
            <a:endParaRPr lang="en-US" dirty="0">
              <a:solidFill>
                <a:srgbClr val="FF0000"/>
              </a:solidFill>
            </a:endParaRPr>
          </a:p>
        </p:txBody>
      </p:sp>
    </p:spTree>
    <p:extLst>
      <p:ext uri="{BB962C8B-B14F-4D97-AF65-F5344CB8AC3E}">
        <p14:creationId xmlns:p14="http://schemas.microsoft.com/office/powerpoint/2010/main" val="961753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829" y="365125"/>
            <a:ext cx="10515600" cy="1325563"/>
          </a:xfrm>
        </p:spPr>
        <p:txBody>
          <a:bodyPr/>
          <a:lstStyle/>
          <a:p>
            <a:pPr algn="ctr"/>
            <a:r>
              <a:rPr lang="en-US" dirty="0"/>
              <a:t>Study Area</a:t>
            </a:r>
          </a:p>
        </p:txBody>
      </p:sp>
      <p:sp>
        <p:nvSpPr>
          <p:cNvPr id="3" name="Content Placeholder 2"/>
          <p:cNvSpPr>
            <a:spLocks noGrp="1"/>
          </p:cNvSpPr>
          <p:nvPr>
            <p:ph idx="1"/>
          </p:nvPr>
        </p:nvSpPr>
        <p:spPr/>
        <p:txBody>
          <a:bodyPr/>
          <a:lstStyle/>
          <a:p>
            <a:r>
              <a:rPr lang="en-US" dirty="0"/>
              <a:t>Location detail</a:t>
            </a:r>
          </a:p>
          <a:p>
            <a:r>
              <a:rPr lang="en-US" dirty="0"/>
              <a:t>Google Earth/Map</a:t>
            </a:r>
          </a:p>
          <a:p>
            <a:r>
              <a:rPr lang="en-US" dirty="0"/>
              <a:t>GPS coordinates</a:t>
            </a:r>
          </a:p>
          <a:p>
            <a:endParaRPr lang="en-US" dirty="0"/>
          </a:p>
          <a:p>
            <a:endParaRPr lang="en-US" dirty="0"/>
          </a:p>
        </p:txBody>
      </p:sp>
      <p:pic>
        <p:nvPicPr>
          <p:cNvPr id="4" name="Picture 3">
            <a:extLst>
              <a:ext uri="{FF2B5EF4-FFF2-40B4-BE49-F238E27FC236}">
                <a16:creationId xmlns:a16="http://schemas.microsoft.com/office/drawing/2014/main" id="{780BBFE7-173F-4A5B-8214-E1908DD2F85D}"/>
              </a:ext>
            </a:extLst>
          </p:cNvPr>
          <p:cNvPicPr>
            <a:picLocks noChangeAspect="1"/>
          </p:cNvPicPr>
          <p:nvPr/>
        </p:nvPicPr>
        <p:blipFill>
          <a:blip r:embed="rId2"/>
          <a:stretch>
            <a:fillRect/>
          </a:stretch>
        </p:blipFill>
        <p:spPr>
          <a:xfrm>
            <a:off x="7660435" y="1690688"/>
            <a:ext cx="4397022" cy="2906756"/>
          </a:xfrm>
          <a:prstGeom prst="rect">
            <a:avLst/>
          </a:prstGeom>
        </p:spPr>
      </p:pic>
      <p:pic>
        <p:nvPicPr>
          <p:cNvPr id="1028" name="Picture 4" descr="Image result for google map to show study area">
            <a:extLst>
              <a:ext uri="{FF2B5EF4-FFF2-40B4-BE49-F238E27FC236}">
                <a16:creationId xmlns:a16="http://schemas.microsoft.com/office/drawing/2014/main" id="{7F26AABF-3D10-4E58-9BA4-495758E689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797181"/>
            <a:ext cx="4315141" cy="2695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878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1046</TotalTime>
  <Words>938</Words>
  <Application>Microsoft Office PowerPoint</Application>
  <PresentationFormat>Widescreen</PresentationFormat>
  <Paragraphs>125</Paragraphs>
  <Slides>17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Method and Methodology</vt:lpstr>
      <vt:lpstr>Method vs Methodology</vt:lpstr>
      <vt:lpstr>Types of Method</vt:lpstr>
      <vt:lpstr>Types of Methodology</vt:lpstr>
      <vt:lpstr>Participants</vt:lpstr>
      <vt:lpstr>Participants</vt:lpstr>
      <vt:lpstr>The Participants Section-Example</vt:lpstr>
      <vt:lpstr>The Participants -Example</vt:lpstr>
      <vt:lpstr>Study Area</vt:lpstr>
      <vt:lpstr>Materials</vt:lpstr>
      <vt:lpstr>Materials </vt:lpstr>
      <vt:lpstr>Materials </vt:lpstr>
      <vt:lpstr>Procedures</vt:lpstr>
      <vt:lpstr>Experimental design</vt:lpstr>
      <vt:lpstr>Experimental Design Example</vt:lpstr>
      <vt:lpstr>Data Analysis</vt:lpstr>
      <vt:lpstr>Data Analysis Example</vt:lpstr>
    </vt:vector>
  </TitlesOfParts>
  <Company>Testing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Laxmi Singh Sagwan</dc:creator>
  <cp:lastModifiedBy>Laxmi Singh Sagwan</cp:lastModifiedBy>
  <cp:revision>111</cp:revision>
  <dcterms:created xsi:type="dcterms:W3CDTF">2018-06-26T20:20:35Z</dcterms:created>
  <dcterms:modified xsi:type="dcterms:W3CDTF">2019-06-28T13:17:04Z</dcterms:modified>
</cp:coreProperties>
</file>