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8"/>
  </p:notesMasterIdLst>
  <p:sldIdLst>
    <p:sldId id="256" r:id="rId2"/>
    <p:sldId id="265" r:id="rId3"/>
    <p:sldId id="274" r:id="rId4"/>
    <p:sldId id="295" r:id="rId5"/>
    <p:sldId id="275" r:id="rId6"/>
    <p:sldId id="290" r:id="rId7"/>
    <p:sldId id="291" r:id="rId8"/>
    <p:sldId id="297" r:id="rId9"/>
    <p:sldId id="292" r:id="rId10"/>
    <p:sldId id="293" r:id="rId11"/>
    <p:sldId id="294" r:id="rId12"/>
    <p:sldId id="296" r:id="rId13"/>
    <p:sldId id="298" r:id="rId14"/>
    <p:sldId id="299" r:id="rId15"/>
    <p:sldId id="300" r:id="rId16"/>
    <p:sldId id="279" r:id="rId17"/>
    <p:sldId id="280" r:id="rId18"/>
    <p:sldId id="289" r:id="rId19"/>
    <p:sldId id="283" r:id="rId20"/>
    <p:sldId id="260" r:id="rId21"/>
    <p:sldId id="281" r:id="rId22"/>
    <p:sldId id="261" r:id="rId23"/>
    <p:sldId id="282" r:id="rId24"/>
    <p:sldId id="262" r:id="rId25"/>
    <p:sldId id="263" r:id="rId26"/>
    <p:sldId id="26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9D0EB79-E47B-4582-ACC3-E495E399625C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3CA27709-7360-4B4E-A0B1-995DD472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3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Revisit the source just to confirm facts. Do not express an opinion.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7709-7360-4B4E-A0B1-995DD4722A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89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Similarities and differences in the studies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7709-7360-4B4E-A0B1-995DD4722A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9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that the user has installed Dropbox on, keeping the same files up-to-date on all devices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7709-7360-4B4E-A0B1-995DD4722A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4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numCol="1"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 numCol="1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D36FB4D-59CD-41E3-BD7B-F9B7C413A72F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 numCol="1"/>
          <a:lstStyle>
            <a:lvl1pPr>
              <a:defRPr sz="2800"/>
            </a:lvl1pPr>
          </a:lstStyle>
          <a:p>
            <a:fld id="{B60E64BE-571C-4E49-AFA8-D8C00E79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6BFDBBE-71F9-4AB4-919D-81BD25CFD6E9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0E64BE-571C-4E49-AFA8-D8C00E79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0830ACF-0A6C-41B5-8988-138293EDFBE8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0E64BE-571C-4E49-AFA8-D8C00E79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4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B60ED85-76E9-4954-910E-AD092D41690F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0E64BE-571C-4E49-AFA8-D8C00E79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numCol="1"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numCol="1"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 numCol="1"/>
          <a:lstStyle/>
          <a:p>
            <a:fld id="{D47CE301-8B7D-4AF4-B1B5-44AAD82E080E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 numCol="1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 numCol="1"/>
          <a:lstStyle>
            <a:lvl1pPr>
              <a:defRPr sz="2800"/>
            </a:lvl1pPr>
          </a:lstStyle>
          <a:p>
            <a:fld id="{B60E64BE-571C-4E49-AFA8-D8C00E79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7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 numCol="1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 numCol="1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B46BD5E7-C83B-4EC9-8225-879BFF990E16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0E64BE-571C-4E49-AFA8-D8C00E79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3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numCol="1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 numCol="1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numCol="1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 numCol="1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6638025-7539-408E-80FA-57945C9BE314}" type="datetime1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0E64BE-571C-4E49-AFA8-D8C00E79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8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91BAB15-8FD9-4F63-AF3B-7AD72F4941D6}" type="datetime1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0E64BE-571C-4E49-AFA8-D8C00E79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8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A5F4CE9A-5758-4A19-8FA7-3ED167174F25}" type="datetime1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0E64BE-571C-4E49-AFA8-D8C00E79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6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numCol="1"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 numCol="1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C291533-2F61-4A8E-A7E9-49B21133D007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0E64BE-571C-4E49-AFA8-D8C00E79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8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numCol="1"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8B9A6C5-94E4-41A4-B025-66168FF65E66}" type="datetime1">
              <a:rPr lang="en-US" smtClean="0"/>
              <a:t>5/30/2019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0E64BE-571C-4E49-AFA8-D8C00E79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2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2A0F212-2585-4CD8-B1F7-B5D29B28D38A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60E64BE-571C-4E49-AFA8-D8C00E79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4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kO1uJeOlvM" TargetMode="External"/><Relationship Id="rId2" Type="http://schemas.openxmlformats.org/officeDocument/2006/relationships/hyperlink" Target="http://libguides.lib.siu.edu/endnoteweb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researchgate.net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oit.siu.edu/salukitech/softwar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114EE-5396-4CB6-A79E-A4B5FA364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numCol="1">
            <a:normAutofit fontScale="90000"/>
          </a:bodyPr>
          <a:lstStyle/>
          <a:p>
            <a:r>
              <a:rPr lang="en-US" dirty="0"/>
              <a:t>Summarizing Journal Articles &amp; Online Tools for Researchers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B404D-CF51-451C-BA01-0F4DE223D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r>
              <a:rPr lang="en-US" dirty="0"/>
              <a:t>Laxmi Sagwan</a:t>
            </a:r>
          </a:p>
          <a:p>
            <a:r>
              <a:rPr lang="en-US" dirty="0"/>
              <a:t>McNair Program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D1EDF-4F37-485A-ADC4-25F2275D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0E64BE-571C-4E49-AFA8-D8C00E79DE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7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E0B2-FF82-4EDB-81E7-8F9FBAEB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or Thesis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7150F-F797-4E1B-AA6B-0DB5A2D4F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they investigate and why did they want to?</a:t>
            </a:r>
          </a:p>
          <a:p>
            <a:r>
              <a:rPr lang="en-US" dirty="0"/>
              <a:t>Found in the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88FC2-9E2F-43F7-B7CD-209AB429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4BE-571C-4E49-AFA8-D8C00E79DE2B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B9DB7A-C85B-4529-93A7-8D522C7EF67E}"/>
              </a:ext>
            </a:extLst>
          </p:cNvPr>
          <p:cNvGrpSpPr/>
          <p:nvPr/>
        </p:nvGrpSpPr>
        <p:grpSpPr>
          <a:xfrm>
            <a:off x="3707877" y="3038014"/>
            <a:ext cx="3172317" cy="3599895"/>
            <a:chOff x="3414914" y="1950834"/>
            <a:chExt cx="3907595" cy="4422534"/>
          </a:xfrm>
        </p:grpSpPr>
        <p:pic>
          <p:nvPicPr>
            <p:cNvPr id="7" name="Picture 6" descr="Related image">
              <a:extLst>
                <a:ext uri="{FF2B5EF4-FFF2-40B4-BE49-F238E27FC236}">
                  <a16:creationId xmlns:a16="http://schemas.microsoft.com/office/drawing/2014/main" id="{F59BECCA-2277-49E4-A8EB-AD80BF2172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914" y="1950834"/>
              <a:ext cx="3907595" cy="442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EE4D1A-C954-49F6-A938-557BAA611B8D}"/>
                </a:ext>
              </a:extLst>
            </p:cNvPr>
            <p:cNvSpPr txBox="1"/>
            <p:nvPr/>
          </p:nvSpPr>
          <p:spPr>
            <a:xfrm>
              <a:off x="4777104" y="2389708"/>
              <a:ext cx="954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BROAD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7B200B-49A5-417A-B288-12D4962B4917}"/>
                </a:ext>
              </a:extLst>
            </p:cNvPr>
            <p:cNvSpPr txBox="1"/>
            <p:nvPr/>
          </p:nvSpPr>
          <p:spPr>
            <a:xfrm>
              <a:off x="4662939" y="3936577"/>
              <a:ext cx="1183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NARROW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5526A5-9483-4A36-A6BA-1057105F669B}"/>
              </a:ext>
            </a:extLst>
          </p:cNvPr>
          <p:cNvGrpSpPr/>
          <p:nvPr/>
        </p:nvGrpSpPr>
        <p:grpSpPr>
          <a:xfrm>
            <a:off x="7554672" y="3311370"/>
            <a:ext cx="3927101" cy="3374781"/>
            <a:chOff x="7704067" y="2625915"/>
            <a:chExt cx="3927101" cy="35824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056CE1-8D16-4ABF-9A15-DAD8AF5929B2}"/>
                </a:ext>
              </a:extLst>
            </p:cNvPr>
            <p:cNvSpPr txBox="1"/>
            <p:nvPr/>
          </p:nvSpPr>
          <p:spPr>
            <a:xfrm>
              <a:off x="7704067" y="2625915"/>
              <a:ext cx="2804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A: Known (general topic)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DF7677-DC2A-419F-A01F-F4B03E36D8D0}"/>
                </a:ext>
              </a:extLst>
            </p:cNvPr>
            <p:cNvSpPr txBox="1"/>
            <p:nvPr/>
          </p:nvSpPr>
          <p:spPr>
            <a:xfrm>
              <a:off x="7704067" y="3597171"/>
              <a:ext cx="3089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B: Research Problem/Issue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DF6367-6DB0-45BB-9244-BE87B9EE7C92}"/>
                </a:ext>
              </a:extLst>
            </p:cNvPr>
            <p:cNvSpPr txBox="1"/>
            <p:nvPr/>
          </p:nvSpPr>
          <p:spPr>
            <a:xfrm>
              <a:off x="7704067" y="4394693"/>
              <a:ext cx="3927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C: Importance and implied solution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C6CB0F-5CAA-4F05-93B0-E0A17B4EC87F}"/>
                </a:ext>
              </a:extLst>
            </p:cNvPr>
            <p:cNvSpPr txBox="1"/>
            <p:nvPr/>
          </p:nvSpPr>
          <p:spPr>
            <a:xfrm>
              <a:off x="7704067" y="5839031"/>
              <a:ext cx="2939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E: Experimental approach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53468F-8D25-4189-AEEC-D333C56BABE8}"/>
                </a:ext>
              </a:extLst>
            </p:cNvPr>
            <p:cNvSpPr txBox="1"/>
            <p:nvPr/>
          </p:nvSpPr>
          <p:spPr>
            <a:xfrm>
              <a:off x="7704067" y="5116862"/>
              <a:ext cx="3731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D: Research Question/Hypothesis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49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49D5-FAE2-4B69-BF7D-A18296E3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QUESTION(S) AND/OR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FE72-D04D-4E33-BC40-761115F19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did they want to know and/or what did they think would happen?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289C9-D813-4F29-AB45-41F7F52C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4BE-571C-4E49-AFA8-D8C00E79DE2B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061BD1-405D-446E-9E63-6DC301792C7B}"/>
              </a:ext>
            </a:extLst>
          </p:cNvPr>
          <p:cNvSpPr txBox="1">
            <a:spLocks/>
          </p:cNvSpPr>
          <p:nvPr/>
        </p:nvSpPr>
        <p:spPr>
          <a:xfrm>
            <a:off x="1063752" y="3637566"/>
            <a:ext cx="10058400" cy="263521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 determine……..</a:t>
            </a:r>
          </a:p>
          <a:p>
            <a:r>
              <a:rPr lang="en-US" sz="2400" dirty="0"/>
              <a:t>Therefore, we tested the hypothesis that…..</a:t>
            </a:r>
          </a:p>
          <a:p>
            <a:r>
              <a:rPr lang="en-US" sz="2400" dirty="0"/>
              <a:t>This report describes experiments designed to determine whether…..</a:t>
            </a:r>
          </a:p>
          <a:p>
            <a:r>
              <a:rPr lang="en-US" sz="2400" dirty="0"/>
              <a:t>The present study was therefore designed to determine whether….</a:t>
            </a:r>
          </a:p>
        </p:txBody>
      </p:sp>
    </p:spTree>
    <p:extLst>
      <p:ext uri="{BB962C8B-B14F-4D97-AF65-F5344CB8AC3E}">
        <p14:creationId xmlns:p14="http://schemas.microsoft.com/office/powerpoint/2010/main" val="3831823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6FE1-A8CC-4AA6-B093-7E1ECEC3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B9BE2-19A8-4012-BE85-ADCE4022C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Who were the participants/subjects, what instruments and procedure did they use, how were they planning to analyze the data?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08686-8185-4986-9918-0ACDF645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4BE-571C-4E49-AFA8-D8C00E79DE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678B-4246-4C00-AC77-739BB786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Results/findings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0B51F-356D-47AA-8683-114C358F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What did they find?</a:t>
            </a:r>
          </a:p>
          <a:p>
            <a:r>
              <a:rPr lang="en-US" sz="3200" dirty="0"/>
              <a:t>Includes observations, data and findings</a:t>
            </a:r>
          </a:p>
          <a:p>
            <a:r>
              <a:rPr lang="en-US" sz="3200" dirty="0"/>
              <a:t>Figures, Tables, Statistics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3BA27-EDA2-43DB-A8BD-B148EE00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4BE-571C-4E49-AFA8-D8C00E79DE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96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1C3A8-344B-447D-A4C5-0324A53D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E100C-C87F-4B16-825E-7E9259CD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2113241"/>
          </a:xfrm>
        </p:spPr>
        <p:txBody>
          <a:bodyPr>
            <a:normAutofit/>
          </a:bodyPr>
          <a:lstStyle/>
          <a:p>
            <a:r>
              <a:rPr lang="en-US" sz="3200" dirty="0"/>
              <a:t>What do their findings mean?</a:t>
            </a:r>
          </a:p>
          <a:p>
            <a:r>
              <a:rPr lang="en-US" sz="3200" dirty="0"/>
              <a:t>What contributions did they make to the field?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9AF70-9719-4087-A853-DDCAEB45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4BE-571C-4E49-AFA8-D8C00E79DE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39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D091E-B893-4DA0-89D8-BB32EDB0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CRITIQUE, LIMITATIONS AND UNANSWERED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98874-B523-4087-9B67-50CB0E0E5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could this study have been better?</a:t>
            </a:r>
          </a:p>
          <a:p>
            <a:r>
              <a:rPr lang="en-US" sz="3200" dirty="0"/>
              <a:t>How does your study fill the gap in their study?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6300B-4F56-4FF2-9997-56BAAE2F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4BE-571C-4E49-AFA8-D8C00E79DE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9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CAF86-BA46-476E-9DE7-7E437221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en-US"/>
              <a:t>STEPS to Summarizing an article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AAA64-9068-47B5-A877-4E9046191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2519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Eliminate wordiness 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The results clearly showed that there was no difference between the groups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“There was no significant difference between the groups”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 specific, concrete language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This </a:t>
            </a:r>
            <a:r>
              <a:rPr lang="en-US" dirty="0"/>
              <a:t>illustrates</a:t>
            </a:r>
          </a:p>
          <a:p>
            <a:pPr marL="0" indent="0">
              <a:buNone/>
            </a:pPr>
            <a:r>
              <a:rPr lang="en-US" dirty="0"/>
              <a:t>The result illustrates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 scientifically accurate language</a:t>
            </a:r>
          </a:p>
          <a:p>
            <a:pPr marL="0" indent="0">
              <a:buNone/>
            </a:pPr>
            <a:r>
              <a:rPr lang="en-US" dirty="0"/>
              <a:t>support or fail to support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Write in your own words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A196-EC73-4503-98BD-7DCAB76A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B60E64BE-571C-4E49-AFA8-D8C00E79DE2B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A423C-71FF-46AA-B07B-156CE0BAC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78" t="14110" r="28339" b="36181"/>
          <a:stretch/>
        </p:blipFill>
        <p:spPr>
          <a:xfrm>
            <a:off x="8487051" y="3393944"/>
            <a:ext cx="2743201" cy="32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66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5485-064D-405A-B58E-CBB4F071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Summarizing an article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38FD0-BFAE-492B-954E-624CB5949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Synthesize articles</a:t>
            </a:r>
          </a:p>
          <a:p>
            <a:pPr marL="0" indent="0">
              <a:buNone/>
            </a:pPr>
            <a:r>
              <a:rPr lang="en-US" dirty="0"/>
              <a:t>Group the articles under category on a shared topic</a:t>
            </a:r>
          </a:p>
          <a:p>
            <a:pPr marL="0" indent="0">
              <a:buNone/>
            </a:pPr>
            <a:r>
              <a:rPr lang="en-US" dirty="0"/>
              <a:t>Combine the ideas, derive relationship among sources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68FC1-4442-4C58-B45C-E34842BC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4BE-571C-4E49-AFA8-D8C00E79DE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53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3701F0-9D26-4192-B2EC-01613422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4BE-571C-4E49-AFA8-D8C00E79DE2B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9E9A3-BD99-4C69-BF62-31A205BFA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9" y="435292"/>
            <a:ext cx="11752733" cy="553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04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EDC5-19CF-4CF6-8F53-E4DD2FFA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4BE-571C-4E49-AFA8-D8C00E79DE2B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46E013-DEBE-4B15-A37C-79973DB0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47" y="2801704"/>
            <a:ext cx="10058400" cy="1609344"/>
          </a:xfrm>
        </p:spPr>
        <p:txBody>
          <a:bodyPr numCol="1"/>
          <a:lstStyle/>
          <a:p>
            <a:r>
              <a:rPr lang="en-US" dirty="0"/>
              <a:t>Online tools for researchers</a:t>
            </a:r>
          </a:p>
        </p:txBody>
      </p:sp>
    </p:spTree>
    <p:extLst>
      <p:ext uri="{BB962C8B-B14F-4D97-AF65-F5344CB8AC3E}">
        <p14:creationId xmlns:p14="http://schemas.microsoft.com/office/powerpoint/2010/main" val="373108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8821-9F27-4257-97B8-B44AC96C1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056" y="2428842"/>
            <a:ext cx="10058400" cy="1609344"/>
          </a:xfrm>
        </p:spPr>
        <p:txBody>
          <a:bodyPr/>
          <a:lstStyle/>
          <a:p>
            <a:r>
              <a:rPr lang="en-US" dirty="0"/>
              <a:t>Summarizing Journal Articles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B152A3-66A1-4070-9420-345BDA35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4BE-571C-4E49-AFA8-D8C00E79DE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78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dirty="0" err="1"/>
              <a:t>wHAT</a:t>
            </a:r>
            <a:r>
              <a:rPr dirty="0"/>
              <a:t> CAN endnote</a:t>
            </a:r>
            <a:r>
              <a:rPr lang="en-US" dirty="0"/>
              <a:t> (WEB)</a:t>
            </a:r>
            <a:r>
              <a:rPr dirty="0"/>
              <a:t> do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dirty="0"/>
              <a:t>Organizes and Management of your references (journal articles, book)</a:t>
            </a:r>
            <a:endParaRPr lang="en-US" dirty="0"/>
          </a:p>
          <a:p>
            <a:endParaRPr dirty="0"/>
          </a:p>
          <a:p>
            <a:r>
              <a:rPr dirty="0"/>
              <a:t>Make it easy to access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http://libguides.lib.siu.edu/endnoteweb</a:t>
            </a:r>
            <a:endParaRPr lang="en-US" dirty="0"/>
          </a:p>
          <a:p>
            <a:pPr marL="0" indent="0">
              <a:buNone/>
            </a:pPr>
            <a:endParaRPr dirty="0"/>
          </a:p>
          <a:p>
            <a:r>
              <a:rPr dirty="0"/>
              <a:t>Cite papers as you write</a:t>
            </a:r>
          </a:p>
          <a:p>
            <a:pPr marL="0" indent="0">
              <a:buNone/>
            </a:pPr>
            <a:r>
              <a:rPr dirty="0">
                <a:hlinkClick r:id="rId3"/>
              </a:rPr>
              <a:t>https://www.youtube.com/watch?v=IkO1uJeOlvM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0E64BE-571C-4E49-AFA8-D8C00E79DE2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9105-4D67-4176-BE1D-A70F0575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CITATION MANAGERS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906E0-7204-4B9E-9004-30BE183A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4BE-571C-4E49-AFA8-D8C00E79DE2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8DE81-97F4-4E5A-80D3-4BF64C6E9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12" y="2800350"/>
            <a:ext cx="7992492" cy="231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7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Improves your writing, error-free</a:t>
            </a:r>
            <a:endParaRPr lang="en-US" dirty="0"/>
          </a:p>
          <a:p>
            <a:endParaRPr lang="en-US" dirty="0"/>
          </a:p>
          <a:p>
            <a:r>
              <a:rPr dirty="0"/>
              <a:t>Proofreading</a:t>
            </a:r>
          </a:p>
          <a:p>
            <a:endParaRPr dirty="0"/>
          </a:p>
          <a:p>
            <a:r>
              <a:rPr lang="en-US" dirty="0"/>
              <a:t>Plagiarism</a:t>
            </a:r>
            <a:r>
              <a:rPr dirty="0"/>
              <a:t> detection</a:t>
            </a:r>
          </a:p>
          <a:p>
            <a:endParaRPr dirty="0"/>
          </a:p>
          <a:p>
            <a:r>
              <a:rPr dirty="0"/>
              <a:t>https://www.grammarly.com/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0E64BE-571C-4E49-AFA8-D8C00E79DE2B}" type="slidenum">
              <a:rPr lang="en-US" smtClean="0"/>
              <a:t>22</a:t>
            </a:fld>
            <a:endParaRPr lang="en-US"/>
          </a:p>
        </p:txBody>
      </p:sp>
      <p:pic>
        <p:nvPicPr>
          <p:cNvPr id="9220" name="Picture 4" descr="Image result for grammarly">
            <a:extLst>
              <a:ext uri="{FF2B5EF4-FFF2-40B4-BE49-F238E27FC236}">
                <a16:creationId xmlns:a16="http://schemas.microsoft.com/office/drawing/2014/main" id="{9B3F2CE0-5309-4C27-B8B8-AC761BDC1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3" b="17551"/>
          <a:stretch/>
        </p:blipFill>
        <p:spPr bwMode="auto">
          <a:xfrm>
            <a:off x="8592017" y="363427"/>
            <a:ext cx="2851300" cy="17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06950-578D-4CE0-B742-0BD2DB25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4BE-571C-4E49-AFA8-D8C00E79DE2B}" type="slidenum">
              <a:rPr lang="en-US" smtClean="0"/>
              <a:t>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156E1C-44EF-48B2-B136-C304A396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28" y="247698"/>
            <a:ext cx="8659845" cy="661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5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rESEARCHGATE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Social networking site</a:t>
            </a:r>
          </a:p>
          <a:p>
            <a:endParaRPr lang="en-US" dirty="0"/>
          </a:p>
          <a:p>
            <a:endParaRPr dirty="0"/>
          </a:p>
          <a:p>
            <a:r>
              <a:rPr dirty="0"/>
              <a:t>Facebook for scientists and researchers</a:t>
            </a:r>
          </a:p>
          <a:p>
            <a:endParaRPr dirty="0"/>
          </a:p>
          <a:p>
            <a:endParaRPr dirty="0"/>
          </a:p>
          <a:p>
            <a:r>
              <a:rPr dirty="0"/>
              <a:t>Share paper, ask and answer questions, find collaborator</a:t>
            </a:r>
          </a:p>
          <a:p>
            <a:endParaRPr dirty="0"/>
          </a:p>
          <a:p>
            <a:endParaRPr dirty="0"/>
          </a:p>
          <a:p>
            <a:r>
              <a:rPr dirty="0">
                <a:hlinkClick r:id="rId2"/>
              </a:rPr>
              <a:t>https://www.researchgate.net/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0E64BE-571C-4E49-AFA8-D8C00E79DE2B}" type="slidenum">
              <a:rPr lang="en-US" smtClean="0"/>
              <a:t>24</a:t>
            </a:fld>
            <a:endParaRPr lang="en-US"/>
          </a:p>
        </p:txBody>
      </p:sp>
      <p:pic>
        <p:nvPicPr>
          <p:cNvPr id="8194" name="Picture 2" descr="Image result for researchgate">
            <a:extLst>
              <a:ext uri="{FF2B5EF4-FFF2-40B4-BE49-F238E27FC236}">
                <a16:creationId xmlns:a16="http://schemas.microsoft.com/office/drawing/2014/main" id="{7BA538C1-D9A8-452A-A824-CF3983048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570" y="501244"/>
            <a:ext cx="42862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dROPBOX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Dropbox can create a special folder on the user's computer</a:t>
            </a:r>
            <a:endParaRPr lang="en-US" dirty="0"/>
          </a:p>
          <a:p>
            <a:endParaRPr lang="en-US" dirty="0"/>
          </a:p>
          <a:p>
            <a:r>
              <a:rPr dirty="0"/>
              <a:t>synchronized to Dropbox's servers and to other computers and devices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0E64BE-571C-4E49-AFA8-D8C00E79DE2B}" type="slidenum">
              <a:rPr lang="en-US" smtClean="0"/>
              <a:t>25</a:t>
            </a:fld>
            <a:endParaRPr lang="en-US"/>
          </a:p>
        </p:txBody>
      </p:sp>
      <p:pic>
        <p:nvPicPr>
          <p:cNvPr id="6150" name="Picture 6" descr="Image result for dropbox">
            <a:extLst>
              <a:ext uri="{FF2B5EF4-FFF2-40B4-BE49-F238E27FC236}">
                <a16:creationId xmlns:a16="http://schemas.microsoft.com/office/drawing/2014/main" id="{2DB8DBBB-561E-464D-B10A-B7CA8897B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2" b="22548"/>
          <a:stretch/>
        </p:blipFill>
        <p:spPr bwMode="auto">
          <a:xfrm>
            <a:off x="7698360" y="559293"/>
            <a:ext cx="3932808" cy="12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dirty="0" err="1"/>
              <a:t>doWNLOADS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hlinkClick r:id="rId2"/>
              </a:rPr>
              <a:t>https://oit.siu.edu/salukitech/software/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0E64BE-571C-4E49-AFA8-D8C00E79DE2B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C2C1A-F82B-41AF-8008-AD6BD555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scholarly journal article?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E716A-A5C3-4926-81A7-236BA6B17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Presents original research</a:t>
            </a:r>
          </a:p>
          <a:p>
            <a:r>
              <a:rPr lang="en-US" sz="3600" dirty="0"/>
              <a:t>Is discipline-specific</a:t>
            </a:r>
          </a:p>
          <a:p>
            <a:r>
              <a:rPr lang="en-US" sz="3600" dirty="0"/>
              <a:t>Is peer-reviewed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067CA-1BF6-4EDA-B6B7-029BB906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4BE-571C-4E49-AFA8-D8C00E79DE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53E6-73C7-4DDF-94E8-258757FF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Anatomy of a Journal Article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9D749-93F8-4654-9F23-5B18806C9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Criminal Justice Journal Article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82BB5A-10B7-44CA-976F-8D8C30162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Engineering Journal Article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65EBA-3ECD-42BA-AEA2-963BB332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0E64BE-571C-4E49-AFA8-D8C00E79DE2B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5BCA1D-CB24-4C66-A225-DE03809A3A1E}"/>
              </a:ext>
            </a:extLst>
          </p:cNvPr>
          <p:cNvSpPr txBox="1">
            <a:spLocks/>
          </p:cNvSpPr>
          <p:nvPr/>
        </p:nvSpPr>
        <p:spPr>
          <a:xfrm>
            <a:off x="1069848" y="2651227"/>
            <a:ext cx="5026152" cy="38947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Title</a:t>
            </a:r>
          </a:p>
          <a:p>
            <a:r>
              <a:rPr lang="en-US" sz="1800" dirty="0"/>
              <a:t>Authors and their information</a:t>
            </a:r>
          </a:p>
          <a:p>
            <a:r>
              <a:rPr lang="en-US" sz="1800" dirty="0"/>
              <a:t>Abstract</a:t>
            </a:r>
          </a:p>
          <a:p>
            <a:r>
              <a:rPr lang="en-US" sz="1800" dirty="0"/>
              <a:t>Introduction</a:t>
            </a:r>
          </a:p>
          <a:p>
            <a:r>
              <a:rPr lang="en-US" sz="1800" dirty="0"/>
              <a:t>Prior Literature (Method, Data and Analysis)</a:t>
            </a:r>
          </a:p>
          <a:p>
            <a:r>
              <a:rPr lang="en-US" sz="1800" dirty="0"/>
              <a:t>Results</a:t>
            </a:r>
          </a:p>
          <a:p>
            <a:r>
              <a:rPr lang="en-US" sz="1800" dirty="0"/>
              <a:t>Discussion</a:t>
            </a:r>
          </a:p>
          <a:p>
            <a:r>
              <a:rPr lang="en-US" sz="1800" dirty="0"/>
              <a:t>Conclusions</a:t>
            </a:r>
          </a:p>
          <a:p>
            <a:r>
              <a:rPr lang="en-US" sz="1800" dirty="0"/>
              <a:t>References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BD4569-3332-4DED-8530-63A2B3B63176}"/>
              </a:ext>
            </a:extLst>
          </p:cNvPr>
          <p:cNvSpPr txBox="1">
            <a:spLocks/>
          </p:cNvSpPr>
          <p:nvPr/>
        </p:nvSpPr>
        <p:spPr>
          <a:xfrm>
            <a:off x="6284976" y="2688336"/>
            <a:ext cx="5026152" cy="38947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Title</a:t>
            </a:r>
          </a:p>
          <a:p>
            <a:r>
              <a:rPr lang="en-US" sz="1800" dirty="0"/>
              <a:t>Authors and their information</a:t>
            </a:r>
          </a:p>
          <a:p>
            <a:r>
              <a:rPr lang="en-US" sz="1800" dirty="0"/>
              <a:t>Abstract</a:t>
            </a:r>
          </a:p>
          <a:p>
            <a:r>
              <a:rPr lang="en-US" sz="1800" dirty="0"/>
              <a:t>Introduction</a:t>
            </a:r>
          </a:p>
          <a:p>
            <a:r>
              <a:rPr lang="en-US" sz="1800" dirty="0"/>
              <a:t>Method</a:t>
            </a:r>
          </a:p>
          <a:p>
            <a:r>
              <a:rPr lang="en-US" sz="1800" dirty="0"/>
              <a:t>Results</a:t>
            </a:r>
          </a:p>
          <a:p>
            <a:r>
              <a:rPr lang="en-US" sz="1800" dirty="0"/>
              <a:t>Discussion</a:t>
            </a:r>
          </a:p>
          <a:p>
            <a:r>
              <a:rPr lang="en-US" sz="1800" dirty="0"/>
              <a:t>Conclusions</a:t>
            </a:r>
          </a:p>
          <a:p>
            <a:r>
              <a:rPr lang="en-US" sz="18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48813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4552-DBC7-43CA-935E-B69D265D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of summarizing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C1602-97E5-424A-9F28-2705EB1EA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To give a short description of what is relevant to your</a:t>
            </a:r>
          </a:p>
          <a:p>
            <a:pPr marL="0" indent="0">
              <a:buNone/>
            </a:pPr>
            <a:r>
              <a:rPr lang="en-US" dirty="0"/>
              <a:t> own research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The scaffold of your literature review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Synthesize articles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D1C04-9D7C-4073-A430-23D01A0B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4BE-571C-4E49-AFA8-D8C00E79DE2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Image result for A summary is a significant reduction of the original source">
            <a:extLst>
              <a:ext uri="{FF2B5EF4-FFF2-40B4-BE49-F238E27FC236}">
                <a16:creationId xmlns:a16="http://schemas.microsoft.com/office/drawing/2014/main" id="{77EB42CA-E066-46C3-871D-CA8D7F032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604" y="2539870"/>
            <a:ext cx="4280684" cy="321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2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3830-0EC0-411A-907A-6CFF48C0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Summarizing an article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1C458-D532-4521-BDFC-41D776B8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4BE-571C-4E49-AFA8-D8C00E79DE2B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B95EC0-6C64-43B2-8760-31CE002BE23F}"/>
              </a:ext>
            </a:extLst>
          </p:cNvPr>
          <p:cNvSpPr txBox="1">
            <a:spLocks/>
          </p:cNvSpPr>
          <p:nvPr/>
        </p:nvSpPr>
        <p:spPr>
          <a:xfrm>
            <a:off x="1066800" y="4209273"/>
            <a:ext cx="10058400" cy="1990358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Short summary of the journal article (100- 200 words)</a:t>
            </a:r>
          </a:p>
          <a:p>
            <a:r>
              <a:rPr lang="en-US" sz="2800" dirty="0"/>
              <a:t>Important highlights of the research study and findings</a:t>
            </a:r>
          </a:p>
          <a:p>
            <a:r>
              <a:rPr lang="en-US" sz="2800" dirty="0"/>
              <a:t>A short clear summation of the entire paper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F25EC-1E3D-44FB-ABBB-16120C62F645}"/>
              </a:ext>
            </a:extLst>
          </p:cNvPr>
          <p:cNvSpPr txBox="1"/>
          <p:nvPr/>
        </p:nvSpPr>
        <p:spPr>
          <a:xfrm>
            <a:off x="1242873" y="2228295"/>
            <a:ext cx="92860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Read the Abstract</a:t>
            </a:r>
          </a:p>
          <a:p>
            <a:endParaRPr lang="en-US" sz="3200" dirty="0"/>
          </a:p>
          <a:p>
            <a:pPr algn="ctr"/>
            <a:r>
              <a:rPr lang="en-US" sz="3200" dirty="0"/>
              <a:t>What is an Abstract?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2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26BDC-A56E-4539-8423-13665777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66528-F819-4083-9FA7-51D83ECAD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Background (Optional)</a:t>
            </a:r>
          </a:p>
          <a:p>
            <a:r>
              <a:rPr lang="en-US" sz="3600" dirty="0"/>
              <a:t>Research Question(s)/Objective(s)</a:t>
            </a:r>
          </a:p>
          <a:p>
            <a:r>
              <a:rPr lang="en-US" sz="3600" dirty="0"/>
              <a:t>What was done?</a:t>
            </a:r>
          </a:p>
          <a:p>
            <a:r>
              <a:rPr lang="en-US" sz="3600" dirty="0"/>
              <a:t>What was found?</a:t>
            </a:r>
          </a:p>
          <a:p>
            <a:r>
              <a:rPr lang="en-US" sz="3600" dirty="0"/>
              <a:t>Implication/Conclusion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B94E7-658D-49E6-98A6-C4367024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4BE-571C-4E49-AFA8-D8C00E79DE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7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484B8-C6E5-43A1-BF51-50A43B90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2562007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Article summary worksheet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DA2AB-D680-4FE9-A0B0-0D3EB816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4BE-571C-4E49-AFA8-D8C00E79DE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C73D-FD9C-4B65-894A-4BD1F6896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38D2-797D-424F-941F-56C474113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Title of the paper, </a:t>
            </a:r>
          </a:p>
          <a:p>
            <a:r>
              <a:rPr lang="en-US" sz="3200" dirty="0"/>
              <a:t>Authors, </a:t>
            </a:r>
          </a:p>
          <a:p>
            <a:r>
              <a:rPr lang="en-US" sz="3200"/>
              <a:t>Journal Information 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36E9E-63CB-4AC3-95B2-613FB8C7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4BE-571C-4E49-AFA8-D8C00E79DE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12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895</TotalTime>
  <Words>661</Words>
  <Application>Microsoft Office PowerPoint</Application>
  <PresentationFormat>Widescreen</PresentationFormat>
  <Paragraphs>169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Rockwell</vt:lpstr>
      <vt:lpstr>Rockwell Condensed</vt:lpstr>
      <vt:lpstr>Wingdings</vt:lpstr>
      <vt:lpstr>Wood Type</vt:lpstr>
      <vt:lpstr>Summarizing Journal Articles &amp; Online Tools for Researchers</vt:lpstr>
      <vt:lpstr>Summarizing Journal Articles</vt:lpstr>
      <vt:lpstr>What is a scholarly journal article?</vt:lpstr>
      <vt:lpstr>Anatomy of a Journal Article</vt:lpstr>
      <vt:lpstr>The purpose of summarizing</vt:lpstr>
      <vt:lpstr>STEPS to Summarizing an article</vt:lpstr>
      <vt:lpstr>Structure of abstract</vt:lpstr>
      <vt:lpstr>Article summary worksheet</vt:lpstr>
      <vt:lpstr>Source </vt:lpstr>
      <vt:lpstr>Purpose or Thesis Statement</vt:lpstr>
      <vt:lpstr>RESEARCH QUESTION(S) AND/OR HYPOTHESIS</vt:lpstr>
      <vt:lpstr>Method </vt:lpstr>
      <vt:lpstr>Results/findings</vt:lpstr>
      <vt:lpstr>CONCLUSION AND FUTURE RESEARCH</vt:lpstr>
      <vt:lpstr>CRITIQUE, LIMITATIONS AND UNANSWERED QUESTIONS</vt:lpstr>
      <vt:lpstr>STEPS to Summarizing an article</vt:lpstr>
      <vt:lpstr>STEPS to Summarizing an article</vt:lpstr>
      <vt:lpstr>PowerPoint Presentation</vt:lpstr>
      <vt:lpstr>Online tools for researchers</vt:lpstr>
      <vt:lpstr>wHAT CAN endnote (WEB) do for you?</vt:lpstr>
      <vt:lpstr>Other CITATION MANAGERS</vt:lpstr>
      <vt:lpstr>Grammarly</vt:lpstr>
      <vt:lpstr>PowerPoint Presentation</vt:lpstr>
      <vt:lpstr>rESEARCHGATE</vt:lpstr>
      <vt:lpstr>dROPBOX</vt:lpstr>
      <vt:lpstr>SOFTWARE doWNLOADS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Summarizing Journal Articles &amp; Online Tools for Researchers</dc:title>
  <dc:creator>Laxmi Barkdoll</dc:creator>
  <cp:lastModifiedBy>Laxmi Barkdoll</cp:lastModifiedBy>
  <cp:revision>101</cp:revision>
  <dcterms:created xsi:type="dcterms:W3CDTF">2018-05-28T22:05:53Z</dcterms:created>
  <dcterms:modified xsi:type="dcterms:W3CDTF">2019-05-30T13:59:24Z</dcterms:modified>
</cp:coreProperties>
</file>